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557" r:id="rId3"/>
    <p:sldId id="496" r:id="rId4"/>
    <p:sldId id="558" r:id="rId5"/>
    <p:sldId id="559" r:id="rId6"/>
    <p:sldId id="560" r:id="rId7"/>
    <p:sldId id="561" r:id="rId8"/>
    <p:sldId id="590" r:id="rId9"/>
    <p:sldId id="562" r:id="rId10"/>
    <p:sldId id="563" r:id="rId11"/>
    <p:sldId id="564" r:id="rId12"/>
    <p:sldId id="565" r:id="rId13"/>
    <p:sldId id="566" r:id="rId14"/>
    <p:sldId id="567" r:id="rId15"/>
    <p:sldId id="568" r:id="rId16"/>
    <p:sldId id="569" r:id="rId17"/>
    <p:sldId id="570" r:id="rId18"/>
    <p:sldId id="571" r:id="rId19"/>
    <p:sldId id="572" r:id="rId20"/>
    <p:sldId id="573" r:id="rId21"/>
    <p:sldId id="574" r:id="rId22"/>
    <p:sldId id="575" r:id="rId23"/>
    <p:sldId id="576" r:id="rId24"/>
    <p:sldId id="577" r:id="rId25"/>
    <p:sldId id="578" r:id="rId26"/>
    <p:sldId id="579" r:id="rId27"/>
    <p:sldId id="580" r:id="rId28"/>
    <p:sldId id="581" r:id="rId29"/>
    <p:sldId id="582" r:id="rId30"/>
    <p:sldId id="583" r:id="rId31"/>
    <p:sldId id="584" r:id="rId32"/>
    <p:sldId id="542" r:id="rId33"/>
    <p:sldId id="585" r:id="rId34"/>
    <p:sldId id="587" r:id="rId35"/>
    <p:sldId id="588" r:id="rId36"/>
    <p:sldId id="586" r:id="rId37"/>
    <p:sldId id="589"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4031B-ED23-504C-8A3F-57220AAD947F}">
          <p14:sldIdLst>
            <p14:sldId id="256"/>
            <p14:sldId id="557"/>
            <p14:sldId id="496"/>
            <p14:sldId id="558"/>
            <p14:sldId id="559"/>
            <p14:sldId id="560"/>
            <p14:sldId id="561"/>
            <p14:sldId id="590"/>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42"/>
            <p14:sldId id="585"/>
            <p14:sldId id="587"/>
            <p14:sldId id="588"/>
            <p14:sldId id="586"/>
            <p14:sldId id="5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9AD1"/>
    <a:srgbClr val="65AECA"/>
    <a:srgbClr val="950E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2" autoAdjust="0"/>
    <p:restoredTop sz="65127" autoAdjust="0"/>
  </p:normalViewPr>
  <p:slideViewPr>
    <p:cSldViewPr snapToGrid="0" snapToObjects="1">
      <p:cViewPr varScale="1">
        <p:scale>
          <a:sx n="58" d="100"/>
          <a:sy n="58" d="100"/>
        </p:scale>
        <p:origin x="2358" y="7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B0418-5A2C-4927-A5B8-F7C989CD754B}" type="datetimeFigureOut">
              <a:rPr lang="en-US" smtClean="0"/>
              <a:t>8/13/2020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6EB9-37A2-4D9D-9009-6518DBACA051}" type="slidenum">
              <a:rPr lang="en-US" smtClean="0"/>
              <a:t>‹#›</a:t>
            </a:fld>
            <a:endParaRPr lang="en-US"/>
          </a:p>
        </p:txBody>
      </p:sp>
    </p:spTree>
    <p:extLst>
      <p:ext uri="{BB962C8B-B14F-4D97-AF65-F5344CB8AC3E}">
        <p14:creationId xmlns:p14="http://schemas.microsoft.com/office/powerpoint/2010/main" val="186135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a:t>
            </a:fld>
            <a:endParaRPr lang="en-US"/>
          </a:p>
        </p:txBody>
      </p:sp>
    </p:spTree>
    <p:extLst>
      <p:ext uri="{BB962C8B-B14F-4D97-AF65-F5344CB8AC3E}">
        <p14:creationId xmlns:p14="http://schemas.microsoft.com/office/powerpoint/2010/main" val="157580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11</a:t>
            </a:fld>
            <a:endParaRPr lang="en-US"/>
          </a:p>
        </p:txBody>
      </p:sp>
    </p:spTree>
    <p:extLst>
      <p:ext uri="{BB962C8B-B14F-4D97-AF65-F5344CB8AC3E}">
        <p14:creationId xmlns:p14="http://schemas.microsoft.com/office/powerpoint/2010/main" val="378876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12</a:t>
            </a:fld>
            <a:endParaRPr lang="en-US"/>
          </a:p>
        </p:txBody>
      </p:sp>
    </p:spTree>
    <p:extLst>
      <p:ext uri="{BB962C8B-B14F-4D97-AF65-F5344CB8AC3E}">
        <p14:creationId xmlns:p14="http://schemas.microsoft.com/office/powerpoint/2010/main" val="215094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13</a:t>
            </a:fld>
            <a:endParaRPr lang="en-US"/>
          </a:p>
        </p:txBody>
      </p:sp>
    </p:spTree>
    <p:extLst>
      <p:ext uri="{BB962C8B-B14F-4D97-AF65-F5344CB8AC3E}">
        <p14:creationId xmlns:p14="http://schemas.microsoft.com/office/powerpoint/2010/main" val="97736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14</a:t>
            </a:fld>
            <a:endParaRPr lang="en-US"/>
          </a:p>
        </p:txBody>
      </p:sp>
    </p:spTree>
    <p:extLst>
      <p:ext uri="{BB962C8B-B14F-4D97-AF65-F5344CB8AC3E}">
        <p14:creationId xmlns:p14="http://schemas.microsoft.com/office/powerpoint/2010/main" val="21876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15</a:t>
            </a:fld>
            <a:endParaRPr lang="en-US"/>
          </a:p>
        </p:txBody>
      </p:sp>
    </p:spTree>
    <p:extLst>
      <p:ext uri="{BB962C8B-B14F-4D97-AF65-F5344CB8AC3E}">
        <p14:creationId xmlns:p14="http://schemas.microsoft.com/office/powerpoint/2010/main" val="366791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16</a:t>
            </a:fld>
            <a:endParaRPr lang="en-US"/>
          </a:p>
        </p:txBody>
      </p:sp>
    </p:spTree>
    <p:extLst>
      <p:ext uri="{BB962C8B-B14F-4D97-AF65-F5344CB8AC3E}">
        <p14:creationId xmlns:p14="http://schemas.microsoft.com/office/powerpoint/2010/main" val="1307154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17</a:t>
            </a:fld>
            <a:endParaRPr lang="en-US"/>
          </a:p>
        </p:txBody>
      </p:sp>
    </p:spTree>
    <p:extLst>
      <p:ext uri="{BB962C8B-B14F-4D97-AF65-F5344CB8AC3E}">
        <p14:creationId xmlns:p14="http://schemas.microsoft.com/office/powerpoint/2010/main" val="128255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18</a:t>
            </a:fld>
            <a:endParaRPr lang="en-US"/>
          </a:p>
        </p:txBody>
      </p:sp>
    </p:spTree>
    <p:extLst>
      <p:ext uri="{BB962C8B-B14F-4D97-AF65-F5344CB8AC3E}">
        <p14:creationId xmlns:p14="http://schemas.microsoft.com/office/powerpoint/2010/main" val="43370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19</a:t>
            </a:fld>
            <a:endParaRPr lang="en-US"/>
          </a:p>
        </p:txBody>
      </p:sp>
    </p:spTree>
    <p:extLst>
      <p:ext uri="{BB962C8B-B14F-4D97-AF65-F5344CB8AC3E}">
        <p14:creationId xmlns:p14="http://schemas.microsoft.com/office/powerpoint/2010/main" val="3434082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20</a:t>
            </a:fld>
            <a:endParaRPr lang="en-US"/>
          </a:p>
        </p:txBody>
      </p:sp>
    </p:spTree>
    <p:extLst>
      <p:ext uri="{BB962C8B-B14F-4D97-AF65-F5344CB8AC3E}">
        <p14:creationId xmlns:p14="http://schemas.microsoft.com/office/powerpoint/2010/main" val="339230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a:t>
            </a:fld>
            <a:endParaRPr lang="en-US"/>
          </a:p>
        </p:txBody>
      </p:sp>
    </p:spTree>
    <p:extLst>
      <p:ext uri="{BB962C8B-B14F-4D97-AF65-F5344CB8AC3E}">
        <p14:creationId xmlns:p14="http://schemas.microsoft.com/office/powerpoint/2010/main" val="4482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21</a:t>
            </a:fld>
            <a:endParaRPr lang="en-US"/>
          </a:p>
        </p:txBody>
      </p:sp>
    </p:spTree>
    <p:extLst>
      <p:ext uri="{BB962C8B-B14F-4D97-AF65-F5344CB8AC3E}">
        <p14:creationId xmlns:p14="http://schemas.microsoft.com/office/powerpoint/2010/main" val="210950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22</a:t>
            </a:fld>
            <a:endParaRPr lang="en-US"/>
          </a:p>
        </p:txBody>
      </p:sp>
    </p:spTree>
    <p:extLst>
      <p:ext uri="{BB962C8B-B14F-4D97-AF65-F5344CB8AC3E}">
        <p14:creationId xmlns:p14="http://schemas.microsoft.com/office/powerpoint/2010/main" val="2413662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23</a:t>
            </a:fld>
            <a:endParaRPr lang="en-US"/>
          </a:p>
        </p:txBody>
      </p:sp>
    </p:spTree>
    <p:extLst>
      <p:ext uri="{BB962C8B-B14F-4D97-AF65-F5344CB8AC3E}">
        <p14:creationId xmlns:p14="http://schemas.microsoft.com/office/powerpoint/2010/main" val="4005874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24</a:t>
            </a:fld>
            <a:endParaRPr lang="en-US"/>
          </a:p>
        </p:txBody>
      </p:sp>
    </p:spTree>
    <p:extLst>
      <p:ext uri="{BB962C8B-B14F-4D97-AF65-F5344CB8AC3E}">
        <p14:creationId xmlns:p14="http://schemas.microsoft.com/office/powerpoint/2010/main" val="246920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25</a:t>
            </a:fld>
            <a:endParaRPr lang="en-US"/>
          </a:p>
        </p:txBody>
      </p:sp>
    </p:spTree>
    <p:extLst>
      <p:ext uri="{BB962C8B-B14F-4D97-AF65-F5344CB8AC3E}">
        <p14:creationId xmlns:p14="http://schemas.microsoft.com/office/powerpoint/2010/main" val="2601820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26</a:t>
            </a:fld>
            <a:endParaRPr lang="en-US"/>
          </a:p>
        </p:txBody>
      </p:sp>
    </p:spTree>
    <p:extLst>
      <p:ext uri="{BB962C8B-B14F-4D97-AF65-F5344CB8AC3E}">
        <p14:creationId xmlns:p14="http://schemas.microsoft.com/office/powerpoint/2010/main" val="1881705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27</a:t>
            </a:fld>
            <a:endParaRPr lang="en-US"/>
          </a:p>
        </p:txBody>
      </p:sp>
    </p:spTree>
    <p:extLst>
      <p:ext uri="{BB962C8B-B14F-4D97-AF65-F5344CB8AC3E}">
        <p14:creationId xmlns:p14="http://schemas.microsoft.com/office/powerpoint/2010/main" val="566279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28</a:t>
            </a:fld>
            <a:endParaRPr lang="en-US"/>
          </a:p>
        </p:txBody>
      </p:sp>
    </p:spTree>
    <p:extLst>
      <p:ext uri="{BB962C8B-B14F-4D97-AF65-F5344CB8AC3E}">
        <p14:creationId xmlns:p14="http://schemas.microsoft.com/office/powerpoint/2010/main" val="496924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29</a:t>
            </a:fld>
            <a:endParaRPr lang="en-US"/>
          </a:p>
        </p:txBody>
      </p:sp>
    </p:spTree>
    <p:extLst>
      <p:ext uri="{BB962C8B-B14F-4D97-AF65-F5344CB8AC3E}">
        <p14:creationId xmlns:p14="http://schemas.microsoft.com/office/powerpoint/2010/main" val="1248693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30</a:t>
            </a:fld>
            <a:endParaRPr lang="en-US"/>
          </a:p>
        </p:txBody>
      </p:sp>
    </p:spTree>
    <p:extLst>
      <p:ext uri="{BB962C8B-B14F-4D97-AF65-F5344CB8AC3E}">
        <p14:creationId xmlns:p14="http://schemas.microsoft.com/office/powerpoint/2010/main" val="152840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a:t>
            </a:fld>
            <a:endParaRPr lang="en-US"/>
          </a:p>
        </p:txBody>
      </p:sp>
    </p:spTree>
    <p:extLst>
      <p:ext uri="{BB962C8B-B14F-4D97-AF65-F5344CB8AC3E}">
        <p14:creationId xmlns:p14="http://schemas.microsoft.com/office/powerpoint/2010/main" val="4010482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31</a:t>
            </a:fld>
            <a:endParaRPr lang="en-US"/>
          </a:p>
        </p:txBody>
      </p:sp>
    </p:spTree>
    <p:extLst>
      <p:ext uri="{BB962C8B-B14F-4D97-AF65-F5344CB8AC3E}">
        <p14:creationId xmlns:p14="http://schemas.microsoft.com/office/powerpoint/2010/main" val="357041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32</a:t>
            </a:fld>
            <a:endParaRPr lang="en-US"/>
          </a:p>
        </p:txBody>
      </p:sp>
    </p:spTree>
    <p:extLst>
      <p:ext uri="{BB962C8B-B14F-4D97-AF65-F5344CB8AC3E}">
        <p14:creationId xmlns:p14="http://schemas.microsoft.com/office/powerpoint/2010/main" val="353730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33</a:t>
            </a:fld>
            <a:endParaRPr lang="en-US"/>
          </a:p>
        </p:txBody>
      </p:sp>
    </p:spTree>
    <p:extLst>
      <p:ext uri="{BB962C8B-B14F-4D97-AF65-F5344CB8AC3E}">
        <p14:creationId xmlns:p14="http://schemas.microsoft.com/office/powerpoint/2010/main" val="2582698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34</a:t>
            </a:fld>
            <a:endParaRPr lang="en-US"/>
          </a:p>
        </p:txBody>
      </p:sp>
    </p:spTree>
    <p:extLst>
      <p:ext uri="{BB962C8B-B14F-4D97-AF65-F5344CB8AC3E}">
        <p14:creationId xmlns:p14="http://schemas.microsoft.com/office/powerpoint/2010/main" val="2861260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35</a:t>
            </a:fld>
            <a:endParaRPr lang="en-US"/>
          </a:p>
        </p:txBody>
      </p:sp>
    </p:spTree>
    <p:extLst>
      <p:ext uri="{BB962C8B-B14F-4D97-AF65-F5344CB8AC3E}">
        <p14:creationId xmlns:p14="http://schemas.microsoft.com/office/powerpoint/2010/main" val="97277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36</a:t>
            </a:fld>
            <a:endParaRPr lang="en-US"/>
          </a:p>
        </p:txBody>
      </p:sp>
    </p:spTree>
    <p:extLst>
      <p:ext uri="{BB962C8B-B14F-4D97-AF65-F5344CB8AC3E}">
        <p14:creationId xmlns:p14="http://schemas.microsoft.com/office/powerpoint/2010/main" val="2558357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37</a:t>
            </a:fld>
            <a:endParaRPr lang="en-US"/>
          </a:p>
        </p:txBody>
      </p:sp>
    </p:spTree>
    <p:extLst>
      <p:ext uri="{BB962C8B-B14F-4D97-AF65-F5344CB8AC3E}">
        <p14:creationId xmlns:p14="http://schemas.microsoft.com/office/powerpoint/2010/main" val="1455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5</a:t>
            </a:fld>
            <a:endParaRPr lang="en-US"/>
          </a:p>
        </p:txBody>
      </p:sp>
    </p:spTree>
    <p:extLst>
      <p:ext uri="{BB962C8B-B14F-4D97-AF65-F5344CB8AC3E}">
        <p14:creationId xmlns:p14="http://schemas.microsoft.com/office/powerpoint/2010/main" val="2040211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6</a:t>
            </a:fld>
            <a:endParaRPr lang="en-US"/>
          </a:p>
        </p:txBody>
      </p:sp>
    </p:spTree>
    <p:extLst>
      <p:ext uri="{BB962C8B-B14F-4D97-AF65-F5344CB8AC3E}">
        <p14:creationId xmlns:p14="http://schemas.microsoft.com/office/powerpoint/2010/main" val="1049311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7</a:t>
            </a:fld>
            <a:endParaRPr lang="en-US"/>
          </a:p>
        </p:txBody>
      </p:sp>
    </p:spTree>
    <p:extLst>
      <p:ext uri="{BB962C8B-B14F-4D97-AF65-F5344CB8AC3E}">
        <p14:creationId xmlns:p14="http://schemas.microsoft.com/office/powerpoint/2010/main" val="3466727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8</a:t>
            </a:fld>
            <a:endParaRPr lang="en-US"/>
          </a:p>
        </p:txBody>
      </p:sp>
    </p:spTree>
    <p:extLst>
      <p:ext uri="{BB962C8B-B14F-4D97-AF65-F5344CB8AC3E}">
        <p14:creationId xmlns:p14="http://schemas.microsoft.com/office/powerpoint/2010/main" val="366388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9</a:t>
            </a:fld>
            <a:endParaRPr lang="en-US"/>
          </a:p>
        </p:txBody>
      </p:sp>
    </p:spTree>
    <p:extLst>
      <p:ext uri="{BB962C8B-B14F-4D97-AF65-F5344CB8AC3E}">
        <p14:creationId xmlns:p14="http://schemas.microsoft.com/office/powerpoint/2010/main" val="265032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10</a:t>
            </a:fld>
            <a:endParaRPr lang="en-US"/>
          </a:p>
        </p:txBody>
      </p:sp>
    </p:spTree>
    <p:extLst>
      <p:ext uri="{BB962C8B-B14F-4D97-AF65-F5344CB8AC3E}">
        <p14:creationId xmlns:p14="http://schemas.microsoft.com/office/powerpoint/2010/main" val="388348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FE33C1-E5D0-1943-AFFE-6B8BBA2340F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22334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63546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12209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86556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FE33C1-E5D0-1943-AFFE-6B8BBA2340F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7810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E33C1-E5D0-1943-AFFE-6B8BBA2340FF}"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0421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FE33C1-E5D0-1943-AFFE-6B8BBA2340FF}"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76729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FE33C1-E5D0-1943-AFFE-6B8BBA2340FF}" type="datetimeFigureOut">
              <a:rPr lang="en-US" smtClean="0"/>
              <a:t>8/13/2020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14414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E33C1-E5D0-1943-AFFE-6B8BBA2340FF}" type="datetimeFigureOut">
              <a:rPr lang="en-US" smtClean="0"/>
              <a:t>8/13/2020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71927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9516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5792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E33C1-E5D0-1943-AFFE-6B8BBA2340FF}" type="datetimeFigureOut">
              <a:rPr lang="en-US" smtClean="0"/>
              <a:t>8/13/2020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1F17D-57E6-D142-BAC2-269037FD96B8}" type="slidenum">
              <a:rPr lang="en-US" smtClean="0"/>
              <a:t>‹#›</a:t>
            </a:fld>
            <a:endParaRPr lang="en-US"/>
          </a:p>
        </p:txBody>
      </p:sp>
    </p:spTree>
    <p:extLst>
      <p:ext uri="{BB962C8B-B14F-4D97-AF65-F5344CB8AC3E}">
        <p14:creationId xmlns:p14="http://schemas.microsoft.com/office/powerpoint/2010/main" val="257284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2998203"/>
            <a:ext cx="7772400" cy="794429"/>
          </a:xfrm>
        </p:spPr>
        <p:txBody>
          <a:bodyPr>
            <a:normAutofit/>
          </a:bodyPr>
          <a:lstStyle/>
          <a:p>
            <a:r>
              <a:rPr lang="en-US" sz="3600" dirty="0"/>
              <a:t>Jingwei Wu, PhD</a:t>
            </a:r>
          </a:p>
        </p:txBody>
      </p:sp>
      <p:sp>
        <p:nvSpPr>
          <p:cNvPr id="9" name="TextBox 8"/>
          <p:cNvSpPr txBox="1"/>
          <p:nvPr/>
        </p:nvSpPr>
        <p:spPr>
          <a:xfrm>
            <a:off x="834391" y="486685"/>
            <a:ext cx="7138034" cy="2123658"/>
          </a:xfrm>
          <a:prstGeom prst="rect">
            <a:avLst/>
          </a:prstGeom>
          <a:noFill/>
        </p:spPr>
        <p:txBody>
          <a:bodyPr wrap="square" rtlCol="0">
            <a:spAutoFit/>
          </a:bodyPr>
          <a:lstStyle/>
          <a:p>
            <a:pPr algn="ctr"/>
            <a:r>
              <a:rPr lang="en-US" sz="4400" dirty="0"/>
              <a:t>Chapter 4</a:t>
            </a:r>
          </a:p>
          <a:p>
            <a:pPr algn="ctr"/>
            <a:r>
              <a:rPr lang="en-US" sz="4400" dirty="0"/>
              <a:t>Standard Scores, the Normal Distribution, and Probability</a:t>
            </a:r>
          </a:p>
        </p:txBody>
      </p:sp>
      <p:pic>
        <p:nvPicPr>
          <p:cNvPr id="12" name="Picture 11" descr="Public_Health_reg_K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360" y="5892480"/>
            <a:ext cx="2379378" cy="835070"/>
          </a:xfrm>
          <a:prstGeom prst="rect">
            <a:avLst/>
          </a:prstGeom>
        </p:spPr>
      </p:pic>
      <p:sp>
        <p:nvSpPr>
          <p:cNvPr id="11" name="Rectangle 10"/>
          <p:cNvSpPr/>
          <p:nvPr/>
        </p:nvSpPr>
        <p:spPr>
          <a:xfrm>
            <a:off x="0" y="0"/>
            <a:ext cx="9144000" cy="141099"/>
          </a:xfrm>
          <a:prstGeom prst="rect">
            <a:avLst/>
          </a:prstGeom>
          <a:solidFill>
            <a:srgbClr val="5DB3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DB3D5"/>
              </a:solidFill>
            </a:endParaRPr>
          </a:p>
        </p:txBody>
      </p:sp>
      <p:pic>
        <p:nvPicPr>
          <p:cNvPr id="5" name="Picture 4" descr="header-rectangle-bw_Epi-Biost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1536"/>
            <a:ext cx="9153144" cy="2523744"/>
          </a:xfrm>
          <a:prstGeom prst="rect">
            <a:avLst/>
          </a:prstGeom>
        </p:spPr>
      </p:pic>
      <p:sp>
        <p:nvSpPr>
          <p:cNvPr id="2" name="TextBox 1">
            <a:extLst>
              <a:ext uri="{FF2B5EF4-FFF2-40B4-BE49-F238E27FC236}">
                <a16:creationId xmlns:a16="http://schemas.microsoft.com/office/drawing/2014/main" id="{9704B034-AB6E-4CFF-A3F0-58A5C4C738F9}"/>
              </a:ext>
            </a:extLst>
          </p:cNvPr>
          <p:cNvSpPr txBox="1"/>
          <p:nvPr/>
        </p:nvSpPr>
        <p:spPr>
          <a:xfrm>
            <a:off x="1171575" y="4065306"/>
            <a:ext cx="7283597" cy="276999"/>
          </a:xfrm>
          <a:prstGeom prst="rect">
            <a:avLst/>
          </a:prstGeom>
          <a:noFill/>
        </p:spPr>
        <p:txBody>
          <a:bodyPr wrap="none" rtlCol="0">
            <a:spAutoFit/>
          </a:bodyPr>
          <a:lstStyle/>
          <a:p>
            <a:r>
              <a:rPr lang="en-US" sz="1200" dirty="0"/>
              <a:t>A courtesy of “USING AND INTERPRETING STATISTICS” by ERIC W. CORTY | THIRD EDITION  (Macmillan Education) </a:t>
            </a:r>
          </a:p>
        </p:txBody>
      </p:sp>
    </p:spTree>
    <p:extLst>
      <p:ext uri="{BB962C8B-B14F-4D97-AF65-F5344CB8AC3E}">
        <p14:creationId xmlns:p14="http://schemas.microsoft.com/office/powerpoint/2010/main" val="401262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943600" cy="502602"/>
          </a:xfrm>
        </p:spPr>
        <p:txBody>
          <a:bodyPr>
            <a:normAutofit fontScale="90000"/>
          </a:bodyPr>
          <a:lstStyle/>
          <a:p>
            <a:r>
              <a:rPr lang="en-US" sz="4000" dirty="0"/>
              <a:t>Examples: How to Use Formula</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0A95428B-9FEF-49DE-8955-5AF385E70A75}"/>
              </a:ext>
            </a:extLst>
          </p:cNvPr>
          <p:cNvSpPr>
            <a:spLocks noGrp="1"/>
          </p:cNvSpPr>
          <p:nvPr>
            <p:ph idx="1"/>
          </p:nvPr>
        </p:nvSpPr>
        <p:spPr>
          <a:xfrm>
            <a:off x="354330" y="1090056"/>
            <a:ext cx="5105400" cy="4525963"/>
          </a:xfrm>
        </p:spPr>
        <p:txBody>
          <a:bodyPr>
            <a:normAutofit fontScale="92500" lnSpcReduction="10000"/>
          </a:bodyPr>
          <a:lstStyle/>
          <a:p>
            <a:pPr>
              <a:lnSpc>
                <a:spcPct val="110000"/>
              </a:lnSpc>
              <a:spcBef>
                <a:spcPts val="0"/>
              </a:spcBef>
            </a:pPr>
            <a:r>
              <a:rPr lang="en-US" dirty="0"/>
              <a:t>Mei-Li’s extroversion score</a:t>
            </a:r>
          </a:p>
          <a:p>
            <a:pPr lvl="1">
              <a:lnSpc>
                <a:spcPct val="110000"/>
              </a:lnSpc>
              <a:spcBef>
                <a:spcPts val="0"/>
              </a:spcBef>
            </a:pPr>
            <a:r>
              <a:rPr lang="en-US" i="1" dirty="0"/>
              <a:t>z</a:t>
            </a:r>
            <a:r>
              <a:rPr lang="en-US" dirty="0"/>
              <a:t> score = 1.00, </a:t>
            </a:r>
            <a:r>
              <a:rPr lang="en-US" i="1" dirty="0"/>
              <a:t>M</a:t>
            </a:r>
            <a:r>
              <a:rPr lang="en-US" dirty="0"/>
              <a:t>= 50.00, </a:t>
            </a:r>
            <a:br>
              <a:rPr lang="en-US" dirty="0"/>
            </a:br>
            <a:r>
              <a:rPr lang="en-US" i="1" dirty="0"/>
              <a:t>s</a:t>
            </a:r>
            <a:r>
              <a:rPr lang="en-US" dirty="0"/>
              <a:t> = 10.00</a:t>
            </a:r>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buNone/>
            </a:pPr>
            <a:br>
              <a:rPr lang="en-US" dirty="0"/>
            </a:br>
            <a:endParaRPr lang="en-US" dirty="0"/>
          </a:p>
          <a:p>
            <a:pPr>
              <a:lnSpc>
                <a:spcPct val="110000"/>
              </a:lnSpc>
              <a:spcBef>
                <a:spcPts val="0"/>
              </a:spcBef>
            </a:pPr>
            <a:r>
              <a:rPr lang="en-US" dirty="0"/>
              <a:t>Tabitha’s IQ test score</a:t>
            </a:r>
          </a:p>
          <a:p>
            <a:pPr marL="742950" lvl="2" indent="-342900">
              <a:lnSpc>
                <a:spcPct val="110000"/>
              </a:lnSpc>
              <a:spcBef>
                <a:spcPts val="0"/>
              </a:spcBef>
              <a:buClr>
                <a:srgbClr val="CCFF33"/>
              </a:buClr>
              <a:buSzPct val="70000"/>
            </a:pPr>
            <a:r>
              <a:rPr lang="en-US" i="1" dirty="0"/>
              <a:t>z</a:t>
            </a:r>
            <a:r>
              <a:rPr lang="en-US" dirty="0"/>
              <a:t> score = </a:t>
            </a:r>
            <a:r>
              <a:rPr lang="en-US" dirty="0">
                <a:latin typeface="Arial" panose="020B0604020202020204" pitchFamily="34" charset="0"/>
                <a:cs typeface="Arial" panose="020B0604020202020204" pitchFamily="34" charset="0"/>
              </a:rPr>
              <a:t>−</a:t>
            </a:r>
            <a:r>
              <a:rPr lang="en-US" dirty="0"/>
              <a:t>0.75, </a:t>
            </a:r>
            <a:r>
              <a:rPr lang="en-US" i="1" dirty="0"/>
              <a:t>M</a:t>
            </a:r>
            <a:r>
              <a:rPr lang="en-US" dirty="0"/>
              <a:t>= 100.00, </a:t>
            </a:r>
            <a:br>
              <a:rPr lang="en-US" dirty="0"/>
            </a:br>
            <a:r>
              <a:rPr lang="en-US" i="1" dirty="0"/>
              <a:t>s</a:t>
            </a:r>
            <a:r>
              <a:rPr lang="en-US" dirty="0"/>
              <a:t> = 15.00</a:t>
            </a:r>
          </a:p>
          <a:p>
            <a:pPr>
              <a:lnSpc>
                <a:spcPct val="110000"/>
              </a:lnSpc>
              <a:spcBef>
                <a:spcPts val="0"/>
              </a:spcBef>
            </a:pPr>
            <a:endParaRPr lang="en-US" dirty="0"/>
          </a:p>
        </p:txBody>
      </p:sp>
      <p:sp>
        <p:nvSpPr>
          <p:cNvPr id="10" name="TextBox 9">
            <a:extLst>
              <a:ext uri="{FF2B5EF4-FFF2-40B4-BE49-F238E27FC236}">
                <a16:creationId xmlns:a16="http://schemas.microsoft.com/office/drawing/2014/main" id="{145EA737-C873-40C4-A7EE-C9AE14ED6A90}"/>
              </a:ext>
            </a:extLst>
          </p:cNvPr>
          <p:cNvSpPr txBox="1"/>
          <p:nvPr/>
        </p:nvSpPr>
        <p:spPr>
          <a:xfrm>
            <a:off x="5589270" y="1564838"/>
            <a:ext cx="2971800" cy="1600438"/>
          </a:xfrm>
          <a:prstGeom prst="rect">
            <a:avLst/>
          </a:prstGeom>
          <a:noFill/>
          <a:ln w="28575">
            <a:solidFill>
              <a:schemeClr val="tx2"/>
            </a:solidFill>
          </a:ln>
        </p:spPr>
        <p:txBody>
          <a:bodyPr wrap="square" rtlCol="0">
            <a:spAutoFit/>
          </a:bodyPr>
          <a:lstStyle/>
          <a:p>
            <a:pPr algn="ctr"/>
            <a:r>
              <a:rPr lang="en-US" sz="2000" dirty="0">
                <a:solidFill>
                  <a:srgbClr val="000000"/>
                </a:solidFill>
                <a:latin typeface="Arial" charset="0"/>
              </a:rPr>
              <a:t>Formula </a:t>
            </a:r>
            <a:br>
              <a:rPr lang="en-US" sz="2000" dirty="0">
                <a:solidFill>
                  <a:srgbClr val="000000"/>
                </a:solidFill>
                <a:latin typeface="Arial" charset="0"/>
              </a:rPr>
            </a:br>
            <a:r>
              <a:rPr lang="en-US" sz="1800" dirty="0">
                <a:solidFill>
                  <a:srgbClr val="000000"/>
                </a:solidFill>
                <a:latin typeface="Arial" charset="0"/>
              </a:rPr>
              <a:t>Calculating Raw Score (</a:t>
            </a:r>
            <a:r>
              <a:rPr lang="en-US" sz="1800" i="1" dirty="0">
                <a:solidFill>
                  <a:srgbClr val="000000"/>
                </a:solidFill>
                <a:latin typeface="Arial" charset="0"/>
              </a:rPr>
              <a:t>X</a:t>
            </a:r>
            <a:r>
              <a:rPr lang="en-US" sz="1800" dirty="0">
                <a:solidFill>
                  <a:srgbClr val="000000"/>
                </a:solidFill>
                <a:latin typeface="Arial" charset="0"/>
              </a:rPr>
              <a:t>) from a Standard Score (</a:t>
            </a:r>
            <a:r>
              <a:rPr lang="en-US" sz="1800" i="1" dirty="0">
                <a:solidFill>
                  <a:srgbClr val="000000"/>
                </a:solidFill>
                <a:latin typeface="Arial" charset="0"/>
              </a:rPr>
              <a:t>z</a:t>
            </a:r>
            <a:r>
              <a:rPr lang="en-US" sz="1800" dirty="0">
                <a:solidFill>
                  <a:srgbClr val="000000"/>
                </a:solidFill>
                <a:latin typeface="Arial" charset="0"/>
              </a:rPr>
              <a:t>)</a:t>
            </a:r>
            <a:br>
              <a:rPr lang="en-US" sz="1800" dirty="0">
                <a:solidFill>
                  <a:srgbClr val="000000"/>
                </a:solidFill>
                <a:latin typeface="Arial" charset="0"/>
              </a:rPr>
            </a:br>
            <a:endParaRPr lang="en-US" sz="1800" dirty="0">
              <a:solidFill>
                <a:srgbClr val="000000"/>
              </a:solidFill>
              <a:latin typeface="Arial" charset="0"/>
            </a:endParaRPr>
          </a:p>
          <a:p>
            <a:pPr algn="ctr"/>
            <a:r>
              <a:rPr lang="en-US" i="1" dirty="0">
                <a:solidFill>
                  <a:srgbClr val="000000"/>
                </a:solidFill>
                <a:latin typeface="Arial" charset="0"/>
              </a:rPr>
              <a:t>X</a:t>
            </a:r>
            <a:r>
              <a:rPr lang="en-US" dirty="0">
                <a:solidFill>
                  <a:srgbClr val="000000"/>
                </a:solidFill>
                <a:latin typeface="Arial" charset="0"/>
              </a:rPr>
              <a:t> = </a:t>
            </a:r>
            <a:r>
              <a:rPr lang="en-US" i="1" dirty="0">
                <a:solidFill>
                  <a:srgbClr val="000000"/>
                </a:solidFill>
                <a:latin typeface="Arial" charset="0"/>
              </a:rPr>
              <a:t>M</a:t>
            </a:r>
            <a:r>
              <a:rPr lang="en-US" dirty="0">
                <a:solidFill>
                  <a:srgbClr val="000000"/>
                </a:solidFill>
                <a:latin typeface="Arial" charset="0"/>
              </a:rPr>
              <a:t> + (</a:t>
            </a:r>
            <a:r>
              <a:rPr lang="en-US" i="1" dirty="0">
                <a:solidFill>
                  <a:srgbClr val="000000"/>
                </a:solidFill>
                <a:latin typeface="Arial" charset="0"/>
              </a:rPr>
              <a:t>z</a:t>
            </a:r>
            <a:r>
              <a:rPr lang="en-US" dirty="0">
                <a:solidFill>
                  <a:srgbClr val="000000"/>
                </a:solidFill>
                <a:latin typeface="Arial" charset="0"/>
              </a:rPr>
              <a:t>  x </a:t>
            </a:r>
            <a:r>
              <a:rPr lang="en-US" i="1" dirty="0">
                <a:solidFill>
                  <a:srgbClr val="000000"/>
                </a:solidFill>
                <a:latin typeface="Arial" charset="0"/>
              </a:rPr>
              <a:t>s</a:t>
            </a:r>
            <a:r>
              <a:rPr lang="en-US" dirty="0">
                <a:solidFill>
                  <a:srgbClr val="000000"/>
                </a:solidFill>
                <a:latin typeface="Arial" charset="0"/>
              </a:rPr>
              <a:t>)</a:t>
            </a:r>
          </a:p>
        </p:txBody>
      </p:sp>
    </p:spTree>
    <p:extLst>
      <p:ext uri="{BB962C8B-B14F-4D97-AF65-F5344CB8AC3E}">
        <p14:creationId xmlns:p14="http://schemas.microsoft.com/office/powerpoint/2010/main" val="270409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686300" cy="502602"/>
          </a:xfrm>
        </p:spPr>
        <p:txBody>
          <a:bodyPr>
            <a:normAutofit fontScale="90000"/>
          </a:bodyPr>
          <a:lstStyle/>
          <a:p>
            <a:r>
              <a:rPr lang="en-US" sz="4000" dirty="0"/>
              <a:t>The Normal Distribution </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title="Figure 4.3">
            <a:extLst>
              <a:ext uri="{FF2B5EF4-FFF2-40B4-BE49-F238E27FC236}">
                <a16:creationId xmlns:a16="http://schemas.microsoft.com/office/drawing/2014/main" id="{9983634E-6B41-4150-A948-40AD038F77B2}"/>
              </a:ext>
            </a:extLst>
          </p:cNvPr>
          <p:cNvSpPr>
            <a:spLocks noGrp="1"/>
          </p:cNvSpPr>
          <p:nvPr>
            <p:ph idx="1"/>
          </p:nvPr>
        </p:nvSpPr>
        <p:spPr>
          <a:xfrm>
            <a:off x="457200" y="977717"/>
            <a:ext cx="3817620" cy="4525963"/>
          </a:xfrm>
        </p:spPr>
        <p:txBody>
          <a:bodyPr>
            <a:normAutofit fontScale="62500" lnSpcReduction="20000"/>
          </a:bodyPr>
          <a:lstStyle/>
          <a:p>
            <a:pPr>
              <a:lnSpc>
                <a:spcPct val="120000"/>
              </a:lnSpc>
              <a:spcBef>
                <a:spcPts val="0"/>
              </a:spcBef>
            </a:pPr>
            <a:r>
              <a:rPr lang="en-US" dirty="0"/>
              <a:t>Normal Distribution</a:t>
            </a:r>
          </a:p>
          <a:p>
            <a:pPr lvl="1">
              <a:lnSpc>
                <a:spcPct val="120000"/>
              </a:lnSpc>
              <a:spcBef>
                <a:spcPts val="0"/>
              </a:spcBef>
            </a:pPr>
            <a:r>
              <a:rPr lang="en-US" dirty="0"/>
              <a:t>Specific bell-shaped curve that is defined by the percentage of cases that fall in specific areas under the curve</a:t>
            </a:r>
            <a:br>
              <a:rPr lang="en-US" dirty="0"/>
            </a:br>
            <a:endParaRPr lang="en-US" dirty="0"/>
          </a:p>
          <a:p>
            <a:pPr>
              <a:lnSpc>
                <a:spcPct val="120000"/>
              </a:lnSpc>
              <a:spcBef>
                <a:spcPts val="0"/>
              </a:spcBef>
            </a:pPr>
            <a:r>
              <a:rPr lang="en-US" dirty="0"/>
              <a:t>Figure 4.4</a:t>
            </a:r>
          </a:p>
          <a:p>
            <a:pPr lvl="1">
              <a:lnSpc>
                <a:spcPct val="120000"/>
              </a:lnSpc>
              <a:spcBef>
                <a:spcPts val="0"/>
              </a:spcBef>
            </a:pPr>
            <a:r>
              <a:rPr lang="en-US" dirty="0"/>
              <a:t>A normal distribution is a symmetrical distribution.</a:t>
            </a:r>
          </a:p>
          <a:p>
            <a:pPr lvl="1">
              <a:lnSpc>
                <a:spcPct val="120000"/>
              </a:lnSpc>
              <a:spcBef>
                <a:spcPts val="0"/>
              </a:spcBef>
            </a:pPr>
            <a:r>
              <a:rPr lang="en-US" dirty="0"/>
              <a:t>Midpoint is the mean, median, and mode.</a:t>
            </a:r>
          </a:p>
          <a:p>
            <a:pPr lvl="1">
              <a:lnSpc>
                <a:spcPct val="120000"/>
              </a:lnSpc>
              <a:spcBef>
                <a:spcPts val="0"/>
              </a:spcBef>
            </a:pPr>
            <a:r>
              <a:rPr lang="en-US" dirty="0"/>
              <a:t>As scores move away from the midpoint, the frequency of their occurrence decreases symmetrically.</a:t>
            </a:r>
          </a:p>
        </p:txBody>
      </p:sp>
      <p:sp>
        <p:nvSpPr>
          <p:cNvPr id="11" name="Rectangle 10">
            <a:extLst>
              <a:ext uri="{FF2B5EF4-FFF2-40B4-BE49-F238E27FC236}">
                <a16:creationId xmlns:a16="http://schemas.microsoft.com/office/drawing/2014/main" id="{C57682BF-46C7-48ED-92D6-A7792729B1CB}"/>
              </a:ext>
            </a:extLst>
          </p:cNvPr>
          <p:cNvSpPr/>
          <p:nvPr/>
        </p:nvSpPr>
        <p:spPr>
          <a:xfrm>
            <a:off x="4648200" y="4140161"/>
            <a:ext cx="4298826" cy="369332"/>
          </a:xfrm>
          <a:prstGeom prst="rect">
            <a:avLst/>
          </a:prstGeom>
        </p:spPr>
        <p:txBody>
          <a:bodyPr wrap="square">
            <a:spAutoFit/>
          </a:bodyPr>
          <a:lstStyle/>
          <a:p>
            <a:r>
              <a:rPr lang="en-US" dirty="0">
                <a:ea typeface="Arial" charset="0"/>
                <a:cs typeface="Arial" charset="0"/>
              </a:rPr>
              <a:t>The Normal Distribution</a:t>
            </a:r>
          </a:p>
        </p:txBody>
      </p:sp>
      <p:pic>
        <p:nvPicPr>
          <p:cNvPr id="12" name="Picture 11" descr="The figure is an example of a normal bell shaped distribution curve" title="Figure 4.4">
            <a:extLst>
              <a:ext uri="{FF2B5EF4-FFF2-40B4-BE49-F238E27FC236}">
                <a16:creationId xmlns:a16="http://schemas.microsoft.com/office/drawing/2014/main" id="{A60A6F0E-9437-472D-B6FB-2E367987C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023" y="1016064"/>
            <a:ext cx="4107180" cy="3200400"/>
          </a:xfrm>
          <a:prstGeom prst="rect">
            <a:avLst/>
          </a:prstGeom>
        </p:spPr>
      </p:pic>
    </p:spTree>
    <p:extLst>
      <p:ext uri="{BB962C8B-B14F-4D97-AF65-F5344CB8AC3E}">
        <p14:creationId xmlns:p14="http://schemas.microsoft.com/office/powerpoint/2010/main" val="21310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372350" cy="955890"/>
          </a:xfrm>
        </p:spPr>
        <p:txBody>
          <a:bodyPr>
            <a:normAutofit fontScale="90000"/>
          </a:bodyPr>
          <a:lstStyle/>
          <a:p>
            <a:pPr algn="l"/>
            <a:r>
              <a:rPr lang="en-US" sz="4000" dirty="0"/>
              <a:t>Not All Bell-Shaped Curves Are Normal Distributions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0DA63B8F-416A-46A4-A3EA-EAA872664629}"/>
              </a:ext>
            </a:extLst>
          </p:cNvPr>
          <p:cNvSpPr>
            <a:spLocks noGrp="1"/>
          </p:cNvSpPr>
          <p:nvPr>
            <p:ph idx="1"/>
          </p:nvPr>
        </p:nvSpPr>
        <p:spPr>
          <a:xfrm>
            <a:off x="457200" y="1291590"/>
            <a:ext cx="8583930" cy="4525963"/>
          </a:xfrm>
        </p:spPr>
        <p:txBody>
          <a:bodyPr>
            <a:normAutofit fontScale="70000" lnSpcReduction="20000"/>
          </a:bodyPr>
          <a:lstStyle/>
          <a:p>
            <a:pPr>
              <a:lnSpc>
                <a:spcPct val="120000"/>
              </a:lnSpc>
              <a:spcBef>
                <a:spcPts val="0"/>
              </a:spcBef>
            </a:pPr>
            <a:r>
              <a:rPr lang="en-US" dirty="0"/>
              <a:t>Various types of bell-shaped curves </a:t>
            </a:r>
          </a:p>
          <a:p>
            <a:pPr lvl="1">
              <a:lnSpc>
                <a:spcPct val="120000"/>
              </a:lnSpc>
              <a:spcBef>
                <a:spcPts val="0"/>
              </a:spcBef>
            </a:pPr>
            <a:r>
              <a:rPr lang="en-US" dirty="0"/>
              <a:t>Midpoint is the mean, median, and mode.</a:t>
            </a:r>
          </a:p>
          <a:p>
            <a:pPr lvl="1">
              <a:lnSpc>
                <a:spcPct val="120000"/>
              </a:lnSpc>
              <a:spcBef>
                <a:spcPts val="0"/>
              </a:spcBef>
            </a:pPr>
            <a:r>
              <a:rPr lang="en-US" dirty="0"/>
              <a:t>Frequencies decrease symmetrically as values move away from midpoint.</a:t>
            </a:r>
          </a:p>
          <a:p>
            <a:pPr lvl="1">
              <a:lnSpc>
                <a:spcPct val="120000"/>
              </a:lnSpc>
              <a:spcBef>
                <a:spcPts val="0"/>
              </a:spcBef>
            </a:pPr>
            <a:r>
              <a:rPr lang="en-US" dirty="0"/>
              <a:t>Distributions are symmetrical.</a:t>
            </a:r>
            <a:br>
              <a:rPr lang="en-US" dirty="0"/>
            </a:br>
            <a:br>
              <a:rPr lang="en-US" dirty="0"/>
            </a:br>
            <a:br>
              <a:rPr lang="en-US" dirty="0"/>
            </a:br>
            <a:br>
              <a:rPr lang="en-US" dirty="0"/>
            </a:br>
            <a:br>
              <a:rPr lang="en-US" dirty="0"/>
            </a:br>
            <a:br>
              <a:rPr lang="en-US" dirty="0"/>
            </a:br>
            <a:br>
              <a:rPr lang="en-US" dirty="0"/>
            </a:br>
            <a:endParaRPr lang="en-US" dirty="0"/>
          </a:p>
          <a:p>
            <a:pPr lvl="2">
              <a:lnSpc>
                <a:spcPct val="120000"/>
              </a:lnSpc>
              <a:spcBef>
                <a:spcPts val="0"/>
              </a:spcBef>
            </a:pPr>
            <a:r>
              <a:rPr lang="en-US" dirty="0"/>
              <a:t>All curves shown here are bell-shaped; not all are normal distributions </a:t>
            </a:r>
          </a:p>
          <a:p>
            <a:pPr lvl="2">
              <a:lnSpc>
                <a:spcPct val="120000"/>
              </a:lnSpc>
              <a:spcBef>
                <a:spcPts val="0"/>
              </a:spcBef>
            </a:pPr>
            <a:r>
              <a:rPr lang="en-US" dirty="0"/>
              <a:t>Only curve C is a normal distribution</a:t>
            </a:r>
          </a:p>
        </p:txBody>
      </p:sp>
      <p:pic>
        <p:nvPicPr>
          <p:cNvPr id="10" name="Picture 9" descr="The figure is a set of three example distrubution cirves labeled A B and C. A is a flat curve. B is a very steep curve. C is a normal curve." title="Figure 4.5">
            <a:extLst>
              <a:ext uri="{FF2B5EF4-FFF2-40B4-BE49-F238E27FC236}">
                <a16:creationId xmlns:a16="http://schemas.microsoft.com/office/drawing/2014/main" id="{E96557E4-0BBF-4240-95F5-4AE099774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491" y="2856188"/>
            <a:ext cx="5791200" cy="1591508"/>
          </a:xfrm>
          <a:prstGeom prst="rect">
            <a:avLst/>
          </a:prstGeom>
        </p:spPr>
      </p:pic>
      <p:grpSp>
        <p:nvGrpSpPr>
          <p:cNvPr id="13" name="Group 12" descr="The figure is a set of three example distrubution cirves labeled A B and C. A is a flat curve. B is a very steep curve. C is a normal curve." title="Figure 4.5">
            <a:extLst>
              <a:ext uri="{FF2B5EF4-FFF2-40B4-BE49-F238E27FC236}">
                <a16:creationId xmlns:a16="http://schemas.microsoft.com/office/drawing/2014/main" id="{1E0859F0-A7B5-404E-9158-A33CF9F32294}"/>
              </a:ext>
            </a:extLst>
          </p:cNvPr>
          <p:cNvGrpSpPr/>
          <p:nvPr/>
        </p:nvGrpSpPr>
        <p:grpSpPr>
          <a:xfrm>
            <a:off x="1735260" y="2844758"/>
            <a:ext cx="4731732" cy="369332"/>
            <a:chOff x="381000" y="4648200"/>
            <a:chExt cx="6031531" cy="579729"/>
          </a:xfrm>
        </p:grpSpPr>
        <p:sp>
          <p:nvSpPr>
            <p:cNvPr id="14" name="TextBox 13">
              <a:extLst>
                <a:ext uri="{FF2B5EF4-FFF2-40B4-BE49-F238E27FC236}">
                  <a16:creationId xmlns:a16="http://schemas.microsoft.com/office/drawing/2014/main" id="{747CFA9C-FA02-4EC3-9CF6-12849F04E4EF}"/>
                </a:ext>
              </a:extLst>
            </p:cNvPr>
            <p:cNvSpPr txBox="1"/>
            <p:nvPr/>
          </p:nvSpPr>
          <p:spPr>
            <a:xfrm>
              <a:off x="381000" y="4648200"/>
              <a:ext cx="404992" cy="579729"/>
            </a:xfrm>
            <a:prstGeom prst="rect">
              <a:avLst/>
            </a:prstGeom>
            <a:noFill/>
          </p:spPr>
          <p:txBody>
            <a:bodyPr wrap="none" rtlCol="0">
              <a:spAutoFit/>
            </a:bodyPr>
            <a:lstStyle/>
            <a:p>
              <a:r>
                <a:rPr lang="en-US" dirty="0">
                  <a:solidFill>
                    <a:srgbClr val="000000"/>
                  </a:solidFill>
                </a:rPr>
                <a:t>A</a:t>
              </a:r>
            </a:p>
          </p:txBody>
        </p:sp>
        <p:sp>
          <p:nvSpPr>
            <p:cNvPr id="15" name="TextBox 14">
              <a:extLst>
                <a:ext uri="{FF2B5EF4-FFF2-40B4-BE49-F238E27FC236}">
                  <a16:creationId xmlns:a16="http://schemas.microsoft.com/office/drawing/2014/main" id="{887A68D7-20FA-472A-8BD3-E2D009155552}"/>
                </a:ext>
              </a:extLst>
            </p:cNvPr>
            <p:cNvSpPr txBox="1"/>
            <p:nvPr/>
          </p:nvSpPr>
          <p:spPr>
            <a:xfrm>
              <a:off x="3200400" y="4648200"/>
              <a:ext cx="394774" cy="579729"/>
            </a:xfrm>
            <a:prstGeom prst="rect">
              <a:avLst/>
            </a:prstGeom>
            <a:noFill/>
          </p:spPr>
          <p:txBody>
            <a:bodyPr wrap="none" rtlCol="0">
              <a:spAutoFit/>
            </a:bodyPr>
            <a:lstStyle/>
            <a:p>
              <a:r>
                <a:rPr lang="en-US" dirty="0">
                  <a:solidFill>
                    <a:srgbClr val="000000"/>
                  </a:solidFill>
                </a:rPr>
                <a:t>B</a:t>
              </a:r>
            </a:p>
          </p:txBody>
        </p:sp>
        <p:sp>
          <p:nvSpPr>
            <p:cNvPr id="16" name="TextBox 15">
              <a:extLst>
                <a:ext uri="{FF2B5EF4-FFF2-40B4-BE49-F238E27FC236}">
                  <a16:creationId xmlns:a16="http://schemas.microsoft.com/office/drawing/2014/main" id="{6777CF0C-1CB2-4B08-8F64-41A6E0EA084F}"/>
                </a:ext>
              </a:extLst>
            </p:cNvPr>
            <p:cNvSpPr txBox="1"/>
            <p:nvPr/>
          </p:nvSpPr>
          <p:spPr>
            <a:xfrm>
              <a:off x="6019799" y="4648200"/>
              <a:ext cx="392732" cy="579729"/>
            </a:xfrm>
            <a:prstGeom prst="rect">
              <a:avLst/>
            </a:prstGeom>
            <a:noFill/>
          </p:spPr>
          <p:txBody>
            <a:bodyPr wrap="none" rtlCol="0">
              <a:spAutoFit/>
            </a:bodyPr>
            <a:lstStyle/>
            <a:p>
              <a:r>
                <a:rPr lang="en-US" dirty="0">
                  <a:solidFill>
                    <a:srgbClr val="000000"/>
                  </a:solidFill>
                </a:rPr>
                <a:t>C</a:t>
              </a:r>
            </a:p>
          </p:txBody>
        </p:sp>
      </p:grpSp>
    </p:spTree>
    <p:extLst>
      <p:ext uri="{BB962C8B-B14F-4D97-AF65-F5344CB8AC3E}">
        <p14:creationId xmlns:p14="http://schemas.microsoft.com/office/powerpoint/2010/main" val="361323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920490" cy="502602"/>
          </a:xfrm>
        </p:spPr>
        <p:txBody>
          <a:bodyPr>
            <a:normAutofit fontScale="90000"/>
          </a:bodyPr>
          <a:lstStyle/>
          <a:p>
            <a:r>
              <a:rPr lang="en-US" sz="4000" dirty="0"/>
              <a:t>Normal Distribution</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181C50F5-206C-48C7-BFF0-A61CE0C750B8}"/>
              </a:ext>
            </a:extLst>
          </p:cNvPr>
          <p:cNvSpPr>
            <a:spLocks noGrp="1"/>
          </p:cNvSpPr>
          <p:nvPr>
            <p:ph idx="1"/>
          </p:nvPr>
        </p:nvSpPr>
        <p:spPr>
          <a:xfrm>
            <a:off x="457200" y="1062990"/>
            <a:ext cx="3573780" cy="4525963"/>
          </a:xfrm>
        </p:spPr>
        <p:txBody>
          <a:bodyPr>
            <a:normAutofit fontScale="85000" lnSpcReduction="20000"/>
          </a:bodyPr>
          <a:lstStyle/>
          <a:p>
            <a:pPr>
              <a:lnSpc>
                <a:spcPct val="110000"/>
              </a:lnSpc>
              <a:spcBef>
                <a:spcPts val="0"/>
              </a:spcBef>
            </a:pPr>
            <a:r>
              <a:rPr lang="en-US" dirty="0"/>
              <a:t>Normal distribution defined by the percentage of cases that fall within specified regions</a:t>
            </a:r>
          </a:p>
          <a:p>
            <a:pPr>
              <a:lnSpc>
                <a:spcPct val="110000"/>
              </a:lnSpc>
              <a:spcBef>
                <a:spcPts val="0"/>
              </a:spcBef>
            </a:pPr>
            <a:r>
              <a:rPr lang="en-US" dirty="0"/>
              <a:t>Figure shows percentage of cases that fall in each standard deviation as one moves away from the mean</a:t>
            </a:r>
          </a:p>
        </p:txBody>
      </p:sp>
      <p:sp>
        <p:nvSpPr>
          <p:cNvPr id="10" name="TextBox 9">
            <a:extLst>
              <a:ext uri="{FF2B5EF4-FFF2-40B4-BE49-F238E27FC236}">
                <a16:creationId xmlns:a16="http://schemas.microsoft.com/office/drawing/2014/main" id="{BEE14783-8601-4292-B0E6-BBA60C9B1607}"/>
              </a:ext>
            </a:extLst>
          </p:cNvPr>
          <p:cNvSpPr txBox="1"/>
          <p:nvPr/>
        </p:nvSpPr>
        <p:spPr>
          <a:xfrm>
            <a:off x="4267200" y="4415790"/>
            <a:ext cx="4267200" cy="584775"/>
          </a:xfrm>
          <a:prstGeom prst="rect">
            <a:avLst/>
          </a:prstGeom>
          <a:noFill/>
        </p:spPr>
        <p:txBody>
          <a:bodyPr wrap="square" rtlCol="0">
            <a:spAutoFit/>
          </a:bodyPr>
          <a:lstStyle/>
          <a:p>
            <a:pPr algn="ctr"/>
            <a:r>
              <a:rPr lang="en-US" sz="1600" dirty="0">
                <a:solidFill>
                  <a:srgbClr val="000000"/>
                </a:solidFill>
              </a:rPr>
              <a:t>Percentage of Cases Falling in Specified Regions of the Normal Distribution</a:t>
            </a:r>
          </a:p>
        </p:txBody>
      </p:sp>
      <p:pic>
        <p:nvPicPr>
          <p:cNvPr id="14" name="Picture 13" descr="The figure is an example of a normal distribution curve. The curve has a symmetrical nature and the percentage of cases drops off dramatically as one moves away from the mean. Theoretically, the curve extends out to infinity, with fewer and fewer cases in each standard deviation.&#10;" title="Figure 4.6">
            <a:extLst>
              <a:ext uri="{FF2B5EF4-FFF2-40B4-BE49-F238E27FC236}">
                <a16:creationId xmlns:a16="http://schemas.microsoft.com/office/drawing/2014/main" id="{E7AAC4EA-65A5-4092-B755-D1726BD63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1215390"/>
            <a:ext cx="4800600" cy="3115056"/>
          </a:xfrm>
          <a:prstGeom prst="rect">
            <a:avLst/>
          </a:prstGeom>
        </p:spPr>
      </p:pic>
    </p:spTree>
    <p:extLst>
      <p:ext uri="{BB962C8B-B14F-4D97-AF65-F5344CB8AC3E}">
        <p14:creationId xmlns:p14="http://schemas.microsoft.com/office/powerpoint/2010/main" val="223180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372350" cy="955890"/>
          </a:xfrm>
        </p:spPr>
        <p:txBody>
          <a:bodyPr>
            <a:normAutofit fontScale="90000"/>
          </a:bodyPr>
          <a:lstStyle/>
          <a:p>
            <a:pPr algn="l"/>
            <a:r>
              <a:rPr lang="en-US" sz="4000" dirty="0"/>
              <a:t>Percentage of Cases Falling in Each Standard Deviation</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312C065B-3DDE-4EBA-AABF-5531799C821F}"/>
              </a:ext>
            </a:extLst>
          </p:cNvPr>
          <p:cNvSpPr>
            <a:spLocks noGrp="1"/>
          </p:cNvSpPr>
          <p:nvPr>
            <p:ph idx="1"/>
          </p:nvPr>
        </p:nvSpPr>
        <p:spPr>
          <a:xfrm>
            <a:off x="457200" y="1325880"/>
            <a:ext cx="3429000" cy="4525963"/>
          </a:xfrm>
        </p:spPr>
        <p:txBody>
          <a:bodyPr>
            <a:normAutofit fontScale="70000" lnSpcReduction="20000"/>
          </a:bodyPr>
          <a:lstStyle/>
          <a:p>
            <a:pPr>
              <a:lnSpc>
                <a:spcPct val="120000"/>
              </a:lnSpc>
              <a:spcBef>
                <a:spcPts val="0"/>
              </a:spcBef>
            </a:pPr>
            <a:r>
              <a:rPr lang="en-US" dirty="0"/>
              <a:t>Note how quickly the percentage of cases falling in each standard deviation decreases as one moves away from the mean.</a:t>
            </a:r>
          </a:p>
          <a:p>
            <a:pPr>
              <a:lnSpc>
                <a:spcPct val="120000"/>
              </a:lnSpc>
              <a:spcBef>
                <a:spcPts val="0"/>
              </a:spcBef>
            </a:pPr>
            <a:r>
              <a:rPr lang="en-US" dirty="0"/>
              <a:t>Only a very small percentage of cases falls more than 3 standard deviations from the mean.</a:t>
            </a:r>
          </a:p>
          <a:p>
            <a:pPr>
              <a:lnSpc>
                <a:spcPct val="120000"/>
              </a:lnSpc>
              <a:spcBef>
                <a:spcPts val="0"/>
              </a:spcBef>
            </a:pPr>
            <a:endParaRPr lang="en-US" dirty="0"/>
          </a:p>
        </p:txBody>
      </p:sp>
      <p:sp>
        <p:nvSpPr>
          <p:cNvPr id="17" name="TextBox 16">
            <a:extLst>
              <a:ext uri="{FF2B5EF4-FFF2-40B4-BE49-F238E27FC236}">
                <a16:creationId xmlns:a16="http://schemas.microsoft.com/office/drawing/2014/main" id="{E47E1F54-5378-4577-BD47-979987618054}"/>
              </a:ext>
            </a:extLst>
          </p:cNvPr>
          <p:cNvSpPr txBox="1"/>
          <p:nvPr/>
        </p:nvSpPr>
        <p:spPr>
          <a:xfrm>
            <a:off x="3886200" y="4780944"/>
            <a:ext cx="4953000" cy="584775"/>
          </a:xfrm>
          <a:prstGeom prst="rect">
            <a:avLst/>
          </a:prstGeom>
          <a:noFill/>
        </p:spPr>
        <p:txBody>
          <a:bodyPr wrap="square" rtlCol="0">
            <a:spAutoFit/>
          </a:bodyPr>
          <a:lstStyle/>
          <a:p>
            <a:pPr algn="ctr"/>
            <a:r>
              <a:rPr lang="en-US" sz="1600" dirty="0">
                <a:solidFill>
                  <a:srgbClr val="000000"/>
                </a:solidFill>
              </a:rPr>
              <a:t>Percentage of Cases Falling in Each Standard Deviation of the Normal Distribution as It Moves Away from the Mean</a:t>
            </a:r>
          </a:p>
        </p:txBody>
      </p:sp>
      <p:pic>
        <p:nvPicPr>
          <p:cNvPr id="18" name="Picture 17" descr="The figure is an example of a graph that illustrates the precentage of cases falling in each standard deviation." title="Figure 4.7">
            <a:extLst>
              <a:ext uri="{FF2B5EF4-FFF2-40B4-BE49-F238E27FC236}">
                <a16:creationId xmlns:a16="http://schemas.microsoft.com/office/drawing/2014/main" id="{46C2F0F0-EFCE-41A3-B0B2-45CDA97C5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856" y="1011395"/>
            <a:ext cx="4276344" cy="3769549"/>
          </a:xfrm>
          <a:prstGeom prst="rect">
            <a:avLst/>
          </a:prstGeom>
        </p:spPr>
      </p:pic>
    </p:spTree>
    <p:extLst>
      <p:ext uri="{BB962C8B-B14F-4D97-AF65-F5344CB8AC3E}">
        <p14:creationId xmlns:p14="http://schemas.microsoft.com/office/powerpoint/2010/main" val="160685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882890" cy="502602"/>
          </a:xfrm>
        </p:spPr>
        <p:txBody>
          <a:bodyPr>
            <a:normAutofit fontScale="90000"/>
          </a:bodyPr>
          <a:lstStyle/>
          <a:p>
            <a:r>
              <a:rPr lang="en-US" sz="4000" dirty="0"/>
              <a:t>Simplified Version of Normal Distribution</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EC062C68-D6A3-4A54-B4C4-8BEC9DEC166E}"/>
              </a:ext>
            </a:extLst>
          </p:cNvPr>
          <p:cNvSpPr>
            <a:spLocks noGrp="1"/>
          </p:cNvSpPr>
          <p:nvPr>
            <p:ph idx="1"/>
          </p:nvPr>
        </p:nvSpPr>
        <p:spPr>
          <a:xfrm>
            <a:off x="457200" y="937260"/>
            <a:ext cx="4114800" cy="4525963"/>
          </a:xfrm>
        </p:spPr>
        <p:txBody>
          <a:bodyPr>
            <a:normAutofit fontScale="77500" lnSpcReduction="20000"/>
          </a:bodyPr>
          <a:lstStyle/>
          <a:p>
            <a:pPr>
              <a:lnSpc>
                <a:spcPct val="120000"/>
              </a:lnSpc>
              <a:spcBef>
                <a:spcPts val="0"/>
              </a:spcBef>
            </a:pPr>
            <a:r>
              <a:rPr lang="en-US" dirty="0"/>
              <a:t>Takes advantage of the fact that almost all cases fall within 3 standard deviations of the mean </a:t>
            </a:r>
          </a:p>
          <a:p>
            <a:pPr>
              <a:lnSpc>
                <a:spcPct val="120000"/>
              </a:lnSpc>
              <a:spcBef>
                <a:spcPts val="0"/>
              </a:spcBef>
            </a:pPr>
            <a:r>
              <a:rPr lang="en-US" dirty="0"/>
              <a:t>Limits the normal distribution to z scores ranging from −3 to +3</a:t>
            </a:r>
          </a:p>
          <a:p>
            <a:pPr>
              <a:lnSpc>
                <a:spcPct val="120000"/>
              </a:lnSpc>
              <a:spcBef>
                <a:spcPts val="0"/>
              </a:spcBef>
            </a:pPr>
            <a:r>
              <a:rPr lang="en-US" dirty="0"/>
              <a:t>Uses rounded percentages for the percentage of cases falling in each standard deviation unit</a:t>
            </a:r>
          </a:p>
        </p:txBody>
      </p:sp>
      <p:sp>
        <p:nvSpPr>
          <p:cNvPr id="12" name="TextBox 11">
            <a:extLst>
              <a:ext uri="{FF2B5EF4-FFF2-40B4-BE49-F238E27FC236}">
                <a16:creationId xmlns:a16="http://schemas.microsoft.com/office/drawing/2014/main" id="{DACBC917-9275-422C-A24E-887EC0DE3394}"/>
              </a:ext>
            </a:extLst>
          </p:cNvPr>
          <p:cNvSpPr txBox="1"/>
          <p:nvPr/>
        </p:nvSpPr>
        <p:spPr>
          <a:xfrm>
            <a:off x="4605528" y="4060038"/>
            <a:ext cx="5029200" cy="338554"/>
          </a:xfrm>
          <a:prstGeom prst="rect">
            <a:avLst/>
          </a:prstGeom>
          <a:noFill/>
        </p:spPr>
        <p:txBody>
          <a:bodyPr wrap="square" rtlCol="0">
            <a:spAutoFit/>
          </a:bodyPr>
          <a:lstStyle/>
          <a:p>
            <a:r>
              <a:rPr lang="en-US" sz="1600" dirty="0">
                <a:solidFill>
                  <a:srgbClr val="000000"/>
                </a:solidFill>
              </a:rPr>
              <a:t>Simplified Version of the Normal Distribution</a:t>
            </a:r>
          </a:p>
        </p:txBody>
      </p:sp>
      <p:pic>
        <p:nvPicPr>
          <p:cNvPr id="13" name="Picture 12" descr="The figure is an example of a simplified version of a normal distribution. These are the approximate percentages of cases that fall in each standard deviation as the curve moves away from the mean:≈34% of cases fall from the mean to 1 standard deviation above it. The same is true for the area from the mean to 1 standard deviation below it. (This symbol, ≈, means approximately.)&#10; ≈14% of cases fall from 1 standard deviation above the mean to 2 standard deviations above it. Ditto for the area from 1 standard deviation below to 2 standard deviations below.&#10; ≈2% of cases fall from 2 standard deviations above the mean to 3 standard deviations above it. Again, ditto for the same area below the mean.&#10;The normal distribution is called “normal” because it is a naturally occurring distribution that occurs as a result of random processes.&#10;" title="Figure 4.8">
            <a:extLst>
              <a:ext uri="{FF2B5EF4-FFF2-40B4-BE49-F238E27FC236}">
                <a16:creationId xmlns:a16="http://schemas.microsoft.com/office/drawing/2014/main" id="{02B16DAC-726F-4B4B-B49D-D8CE8F2A5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928" y="1165860"/>
            <a:ext cx="4135459" cy="2894178"/>
          </a:xfrm>
          <a:prstGeom prst="rect">
            <a:avLst/>
          </a:prstGeom>
        </p:spPr>
      </p:pic>
    </p:spTree>
    <p:extLst>
      <p:ext uri="{BB962C8B-B14F-4D97-AF65-F5344CB8AC3E}">
        <p14:creationId xmlns:p14="http://schemas.microsoft.com/office/powerpoint/2010/main" val="361955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492490" cy="502602"/>
          </a:xfrm>
        </p:spPr>
        <p:txBody>
          <a:bodyPr>
            <a:noAutofit/>
          </a:bodyPr>
          <a:lstStyle/>
          <a:p>
            <a:r>
              <a:rPr lang="en-US" sz="3000" dirty="0"/>
              <a:t>Example: How Scores Range: ± 3 Standard Deviations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2B7CD1B0-3C97-48A8-B655-8225B8D01C1C}"/>
              </a:ext>
            </a:extLst>
          </p:cNvPr>
          <p:cNvSpPr>
            <a:spLocks noGrp="1"/>
          </p:cNvSpPr>
          <p:nvPr>
            <p:ph idx="1"/>
          </p:nvPr>
        </p:nvSpPr>
        <p:spPr>
          <a:xfrm>
            <a:off x="457200" y="1066800"/>
            <a:ext cx="8263890" cy="4271010"/>
          </a:xfrm>
        </p:spPr>
        <p:txBody>
          <a:bodyPr>
            <a:normAutofit fontScale="85000" lnSpcReduction="20000"/>
          </a:bodyPr>
          <a:lstStyle/>
          <a:p>
            <a:pPr>
              <a:lnSpc>
                <a:spcPct val="120000"/>
              </a:lnSpc>
              <a:spcBef>
                <a:spcPts val="0"/>
              </a:spcBef>
            </a:pPr>
            <a:r>
              <a:rPr lang="en-US" dirty="0"/>
              <a:t>Example: SAT subtests </a:t>
            </a:r>
          </a:p>
          <a:p>
            <a:pPr marL="457200" lvl="1" indent="0">
              <a:lnSpc>
                <a:spcPct val="120000"/>
              </a:lnSpc>
              <a:spcBef>
                <a:spcPts val="0"/>
              </a:spcBef>
              <a:buNone/>
            </a:pPr>
            <a:r>
              <a:rPr lang="en-US" i="1" dirty="0"/>
              <a:t>  z</a:t>
            </a:r>
            <a:r>
              <a:rPr lang="en-US" dirty="0"/>
              <a:t> score = </a:t>
            </a:r>
            <a:r>
              <a:rPr lang="en-US" dirty="0">
                <a:cs typeface="Arial" panose="020B0604020202020204" pitchFamily="34" charset="0"/>
              </a:rPr>
              <a:t>−</a:t>
            </a:r>
            <a:r>
              <a:rPr lang="en-US" dirty="0"/>
              <a:t>3.00, </a:t>
            </a:r>
            <a:r>
              <a:rPr lang="en-US" i="1" dirty="0"/>
              <a:t>M </a:t>
            </a:r>
            <a:r>
              <a:rPr lang="en-US" dirty="0"/>
              <a:t>= 500, </a:t>
            </a:r>
            <a:r>
              <a:rPr lang="en-US" i="1" dirty="0"/>
              <a:t>s</a:t>
            </a:r>
            <a:r>
              <a:rPr lang="en-US" dirty="0"/>
              <a:t> = 100 </a:t>
            </a:r>
          </a:p>
          <a:p>
            <a:pPr lvl="2">
              <a:lnSpc>
                <a:spcPct val="120000"/>
              </a:lnSpc>
              <a:spcBef>
                <a:spcPts val="0"/>
              </a:spcBef>
            </a:pPr>
            <a:r>
              <a:rPr lang="en-US" dirty="0"/>
              <a:t>raw score of 200 on a subtest</a:t>
            </a:r>
            <a:br>
              <a:rPr lang="en-US" dirty="0"/>
            </a:br>
            <a:endParaRPr lang="en-US" dirty="0"/>
          </a:p>
          <a:p>
            <a:pPr marL="914400" lvl="2" indent="0">
              <a:lnSpc>
                <a:spcPct val="120000"/>
              </a:lnSpc>
              <a:spcBef>
                <a:spcPts val="0"/>
              </a:spcBef>
              <a:buNone/>
            </a:pPr>
            <a:br>
              <a:rPr lang="en-US" dirty="0"/>
            </a:br>
            <a:r>
              <a:rPr lang="en-US" i="1" dirty="0"/>
              <a:t>  </a:t>
            </a:r>
          </a:p>
          <a:p>
            <a:pPr marL="457200" lvl="1" indent="0">
              <a:lnSpc>
                <a:spcPct val="120000"/>
              </a:lnSpc>
              <a:spcBef>
                <a:spcPts val="0"/>
              </a:spcBef>
              <a:buNone/>
            </a:pPr>
            <a:r>
              <a:rPr lang="en-US" i="1" dirty="0"/>
              <a:t>z</a:t>
            </a:r>
            <a:r>
              <a:rPr lang="en-US" dirty="0"/>
              <a:t> score = 3.00, </a:t>
            </a:r>
            <a:r>
              <a:rPr lang="en-US" i="1" dirty="0"/>
              <a:t>M </a:t>
            </a:r>
            <a:r>
              <a:rPr lang="en-US" dirty="0"/>
              <a:t>= 500, </a:t>
            </a:r>
            <a:r>
              <a:rPr lang="en-US" i="1" dirty="0"/>
              <a:t>s</a:t>
            </a:r>
            <a:r>
              <a:rPr lang="en-US" dirty="0"/>
              <a:t> = 100</a:t>
            </a:r>
          </a:p>
          <a:p>
            <a:pPr lvl="2">
              <a:lnSpc>
                <a:spcPct val="120000"/>
              </a:lnSpc>
              <a:spcBef>
                <a:spcPts val="0"/>
              </a:spcBef>
            </a:pPr>
            <a:r>
              <a:rPr lang="en-US" dirty="0"/>
              <a:t>raw score of 800 on a subtest</a:t>
            </a:r>
          </a:p>
          <a:p>
            <a:pPr lvl="2">
              <a:lnSpc>
                <a:spcPct val="120000"/>
              </a:lnSpc>
              <a:spcBef>
                <a:spcPts val="0"/>
              </a:spcBef>
            </a:pPr>
            <a:endParaRPr lang="en-US" dirty="0"/>
          </a:p>
          <a:p>
            <a:pPr lvl="2">
              <a:lnSpc>
                <a:spcPct val="120000"/>
              </a:lnSpc>
              <a:spcBef>
                <a:spcPts val="0"/>
              </a:spcBef>
            </a:pPr>
            <a:endParaRPr lang="en-US" dirty="0"/>
          </a:p>
          <a:p>
            <a:pPr marL="457200" lvl="1" indent="0">
              <a:lnSpc>
                <a:spcPct val="120000"/>
              </a:lnSpc>
              <a:spcBef>
                <a:spcPts val="0"/>
              </a:spcBef>
              <a:buNone/>
            </a:pPr>
            <a:r>
              <a:rPr lang="en-US" dirty="0"/>
              <a:t>SAT subtests should range from 200 to 800; almost no one receives a score lower or higher.</a:t>
            </a:r>
          </a:p>
        </p:txBody>
      </p:sp>
      <p:sp>
        <p:nvSpPr>
          <p:cNvPr id="10" name="TextBox 9">
            <a:extLst>
              <a:ext uri="{FF2B5EF4-FFF2-40B4-BE49-F238E27FC236}">
                <a16:creationId xmlns:a16="http://schemas.microsoft.com/office/drawing/2014/main" id="{958111EE-B6AD-4E73-84F2-CA0978A749EF}"/>
              </a:ext>
            </a:extLst>
          </p:cNvPr>
          <p:cNvSpPr txBox="1"/>
          <p:nvPr/>
        </p:nvSpPr>
        <p:spPr>
          <a:xfrm>
            <a:off x="5600700" y="1777135"/>
            <a:ext cx="2971800" cy="1508105"/>
          </a:xfrm>
          <a:prstGeom prst="rect">
            <a:avLst/>
          </a:prstGeom>
          <a:noFill/>
          <a:ln w="28575">
            <a:solidFill>
              <a:schemeClr val="tx2"/>
            </a:solidFill>
          </a:ln>
        </p:spPr>
        <p:txBody>
          <a:bodyPr wrap="square" rtlCol="0">
            <a:spAutoFit/>
          </a:bodyPr>
          <a:lstStyle/>
          <a:p>
            <a:pPr algn="ctr"/>
            <a:r>
              <a:rPr lang="en-US" sz="2000" dirty="0">
                <a:solidFill>
                  <a:srgbClr val="000000"/>
                </a:solidFill>
              </a:rPr>
              <a:t>Formula </a:t>
            </a:r>
            <a:br>
              <a:rPr lang="en-US" sz="2000" dirty="0">
                <a:solidFill>
                  <a:srgbClr val="000000"/>
                </a:solidFill>
              </a:rPr>
            </a:br>
            <a:r>
              <a:rPr lang="en-US" sz="1800" dirty="0">
                <a:solidFill>
                  <a:srgbClr val="000000"/>
                </a:solidFill>
              </a:rPr>
              <a:t>Calculating Raw Score (</a:t>
            </a:r>
            <a:r>
              <a:rPr lang="en-US" sz="1800" i="1" dirty="0">
                <a:solidFill>
                  <a:srgbClr val="000000"/>
                </a:solidFill>
              </a:rPr>
              <a:t>X</a:t>
            </a:r>
            <a:r>
              <a:rPr lang="en-US" sz="1800" dirty="0">
                <a:solidFill>
                  <a:srgbClr val="000000"/>
                </a:solidFill>
              </a:rPr>
              <a:t>) from a Standard Score (</a:t>
            </a:r>
            <a:r>
              <a:rPr lang="en-US" sz="1800" i="1" dirty="0">
                <a:solidFill>
                  <a:srgbClr val="000000"/>
                </a:solidFill>
              </a:rPr>
              <a:t>z</a:t>
            </a:r>
            <a:r>
              <a:rPr lang="en-US" sz="1800" dirty="0">
                <a:solidFill>
                  <a:srgbClr val="000000"/>
                </a:solidFill>
              </a:rPr>
              <a:t>)</a:t>
            </a:r>
            <a:br>
              <a:rPr lang="en-US" sz="1800" dirty="0">
                <a:solidFill>
                  <a:srgbClr val="000000"/>
                </a:solidFill>
              </a:rPr>
            </a:br>
            <a:endParaRPr lang="en-US" sz="1800" dirty="0">
              <a:solidFill>
                <a:srgbClr val="000000"/>
              </a:solidFill>
            </a:endParaRPr>
          </a:p>
          <a:p>
            <a:pPr algn="ctr"/>
            <a:r>
              <a:rPr lang="en-US" i="1" dirty="0">
                <a:solidFill>
                  <a:srgbClr val="000000"/>
                </a:solidFill>
              </a:rPr>
              <a:t>X</a:t>
            </a:r>
            <a:r>
              <a:rPr lang="en-US" dirty="0">
                <a:solidFill>
                  <a:srgbClr val="000000"/>
                </a:solidFill>
              </a:rPr>
              <a:t> = </a:t>
            </a:r>
            <a:r>
              <a:rPr lang="en-US" i="1" dirty="0">
                <a:solidFill>
                  <a:srgbClr val="000000"/>
                </a:solidFill>
              </a:rPr>
              <a:t>M</a:t>
            </a:r>
            <a:r>
              <a:rPr lang="en-US" dirty="0">
                <a:solidFill>
                  <a:srgbClr val="000000"/>
                </a:solidFill>
              </a:rPr>
              <a:t> + (</a:t>
            </a:r>
            <a:r>
              <a:rPr lang="en-US" i="1" dirty="0">
                <a:solidFill>
                  <a:srgbClr val="000000"/>
                </a:solidFill>
              </a:rPr>
              <a:t>z</a:t>
            </a:r>
            <a:r>
              <a:rPr lang="en-US" dirty="0">
                <a:solidFill>
                  <a:srgbClr val="000000"/>
                </a:solidFill>
              </a:rPr>
              <a:t>  x </a:t>
            </a:r>
            <a:r>
              <a:rPr lang="en-US" i="1" dirty="0">
                <a:solidFill>
                  <a:srgbClr val="000000"/>
                </a:solidFill>
              </a:rPr>
              <a:t>s</a:t>
            </a:r>
            <a:r>
              <a:rPr lang="en-US" dirty="0">
                <a:solidFill>
                  <a:srgbClr val="000000"/>
                </a:solidFill>
              </a:rPr>
              <a:t>)</a:t>
            </a:r>
          </a:p>
        </p:txBody>
      </p:sp>
    </p:spTree>
    <p:extLst>
      <p:ext uri="{BB962C8B-B14F-4D97-AF65-F5344CB8AC3E}">
        <p14:creationId xmlns:p14="http://schemas.microsoft.com/office/powerpoint/2010/main" val="98482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126730" cy="502602"/>
          </a:xfrm>
        </p:spPr>
        <p:txBody>
          <a:bodyPr>
            <a:normAutofit fontScale="90000"/>
          </a:bodyPr>
          <a:lstStyle/>
          <a:p>
            <a:r>
              <a:rPr lang="en-US" sz="4000" dirty="0"/>
              <a:t>Normal Distribution: “Naturally” Occurring</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E5B1BB6F-1D82-426A-8817-C2AA272B6198}"/>
              </a:ext>
            </a:extLst>
          </p:cNvPr>
          <p:cNvSpPr>
            <a:spLocks noGrp="1"/>
          </p:cNvSpPr>
          <p:nvPr>
            <p:ph idx="1"/>
          </p:nvPr>
        </p:nvSpPr>
        <p:spPr>
          <a:xfrm>
            <a:off x="457200" y="1166018"/>
            <a:ext cx="3631826" cy="4525963"/>
          </a:xfrm>
        </p:spPr>
        <p:txBody>
          <a:bodyPr>
            <a:normAutofit fontScale="77500" lnSpcReduction="20000"/>
          </a:bodyPr>
          <a:lstStyle/>
          <a:p>
            <a:pPr>
              <a:lnSpc>
                <a:spcPct val="120000"/>
              </a:lnSpc>
              <a:spcBef>
                <a:spcPts val="0"/>
              </a:spcBef>
            </a:pPr>
            <a:r>
              <a:rPr lang="en-US" dirty="0"/>
              <a:t>If one tossed 10 coins 50,000 times and counted the number of heads, the distribution would look like this.</a:t>
            </a:r>
          </a:p>
          <a:p>
            <a:pPr>
              <a:lnSpc>
                <a:spcPct val="120000"/>
              </a:lnSpc>
              <a:spcBef>
                <a:spcPts val="0"/>
              </a:spcBef>
            </a:pPr>
            <a:r>
              <a:rPr lang="en-US" dirty="0"/>
              <a:t>This bar graph for discrete data resembles a normal shape like that seen for a continuous variable.</a:t>
            </a:r>
          </a:p>
        </p:txBody>
      </p:sp>
      <p:sp>
        <p:nvSpPr>
          <p:cNvPr id="10" name="TextBox 9">
            <a:extLst>
              <a:ext uri="{FF2B5EF4-FFF2-40B4-BE49-F238E27FC236}">
                <a16:creationId xmlns:a16="http://schemas.microsoft.com/office/drawing/2014/main" id="{F12AA112-5E8D-4212-AA72-B225F4548BAD}"/>
              </a:ext>
            </a:extLst>
          </p:cNvPr>
          <p:cNvSpPr txBox="1"/>
          <p:nvPr/>
        </p:nvSpPr>
        <p:spPr>
          <a:xfrm>
            <a:off x="4191000" y="4553398"/>
            <a:ext cx="4724400" cy="1246495"/>
          </a:xfrm>
          <a:prstGeom prst="rect">
            <a:avLst/>
          </a:prstGeom>
          <a:noFill/>
        </p:spPr>
        <p:txBody>
          <a:bodyPr wrap="square" rtlCol="0">
            <a:spAutoFit/>
          </a:bodyPr>
          <a:lstStyle/>
          <a:p>
            <a:pPr algn="ctr"/>
            <a:r>
              <a:rPr lang="en-US" sz="1800" dirty="0">
                <a:solidFill>
                  <a:srgbClr val="000000"/>
                </a:solidFill>
              </a:rPr>
              <a:t>Approximation of Normal Distribution for Number of Heads for 10 Coins Tossed Together 50,000 Times</a:t>
            </a:r>
            <a:br>
              <a:rPr lang="en-US" sz="1400" dirty="0">
                <a:solidFill>
                  <a:srgbClr val="000000"/>
                </a:solidFill>
              </a:rPr>
            </a:br>
            <a:r>
              <a:rPr lang="en-US" sz="500" dirty="0">
                <a:solidFill>
                  <a:srgbClr val="000000"/>
                </a:solidFill>
              </a:rPr>
              <a:t> </a:t>
            </a:r>
            <a:br>
              <a:rPr lang="en-US" sz="1400" dirty="0">
                <a:solidFill>
                  <a:srgbClr val="000000"/>
                </a:solidFill>
              </a:rPr>
            </a:br>
            <a:endParaRPr lang="en-US" sz="1600" dirty="0">
              <a:solidFill>
                <a:srgbClr val="000000"/>
              </a:solidFill>
            </a:endParaRPr>
          </a:p>
        </p:txBody>
      </p:sp>
      <p:pic>
        <p:nvPicPr>
          <p:cNvPr id="14" name="Picture 13" descr="The figure is an example of a bar graph  that illustrates the Approximation of Normal Distribution for Number of Heads for 10 Coins Tossed Together 50,000 Times." title="Figure 4.9">
            <a:extLst>
              <a:ext uri="{FF2B5EF4-FFF2-40B4-BE49-F238E27FC236}">
                <a16:creationId xmlns:a16="http://schemas.microsoft.com/office/drawing/2014/main" id="{8AD79FE9-811A-4D7A-8A24-3D0F3C44B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026" y="1245406"/>
            <a:ext cx="4928347" cy="3103033"/>
          </a:xfrm>
          <a:prstGeom prst="rect">
            <a:avLst/>
          </a:prstGeom>
        </p:spPr>
      </p:pic>
    </p:spTree>
    <p:extLst>
      <p:ext uri="{BB962C8B-B14F-4D97-AF65-F5344CB8AC3E}">
        <p14:creationId xmlns:p14="http://schemas.microsoft.com/office/powerpoint/2010/main" val="105470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012430" cy="955890"/>
          </a:xfrm>
        </p:spPr>
        <p:txBody>
          <a:bodyPr>
            <a:normAutofit fontScale="90000"/>
          </a:bodyPr>
          <a:lstStyle/>
          <a:p>
            <a:pPr algn="l"/>
            <a:r>
              <a:rPr lang="en-US" sz="4000" dirty="0"/>
              <a:t>Appendix Table 1: Area Under the Normal Distribution</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E2DF6DBD-0DE9-4BA3-A49D-E16D76FF420F}"/>
              </a:ext>
            </a:extLst>
          </p:cNvPr>
          <p:cNvSpPr>
            <a:spLocks noGrp="1"/>
          </p:cNvSpPr>
          <p:nvPr>
            <p:ph idx="1"/>
          </p:nvPr>
        </p:nvSpPr>
        <p:spPr>
          <a:xfrm>
            <a:off x="480060" y="1280160"/>
            <a:ext cx="3276600" cy="4525963"/>
          </a:xfrm>
        </p:spPr>
        <p:txBody>
          <a:bodyPr>
            <a:normAutofit fontScale="62500" lnSpcReduction="20000"/>
          </a:bodyPr>
          <a:lstStyle/>
          <a:p>
            <a:pPr>
              <a:lnSpc>
                <a:spcPct val="120000"/>
              </a:lnSpc>
              <a:spcBef>
                <a:spcPts val="0"/>
              </a:spcBef>
            </a:pPr>
            <a:r>
              <a:rPr lang="en-US" dirty="0"/>
              <a:t>Column A </a:t>
            </a:r>
          </a:p>
          <a:p>
            <a:pPr lvl="1">
              <a:lnSpc>
                <a:spcPct val="120000"/>
              </a:lnSpc>
              <a:spcBef>
                <a:spcPts val="0"/>
              </a:spcBef>
            </a:pPr>
            <a:r>
              <a:rPr lang="en-US" dirty="0"/>
              <a:t>“Body” of distribution</a:t>
            </a:r>
          </a:p>
          <a:p>
            <a:pPr lvl="1">
              <a:lnSpc>
                <a:spcPct val="120000"/>
              </a:lnSpc>
              <a:spcBef>
                <a:spcPts val="0"/>
              </a:spcBef>
            </a:pPr>
            <a:r>
              <a:rPr lang="en-US" dirty="0"/>
              <a:t>Values will cover 50% or more of the area under the curve</a:t>
            </a:r>
            <a:br>
              <a:rPr lang="en-US" dirty="0"/>
            </a:br>
            <a:endParaRPr lang="en-US" sz="2600" dirty="0"/>
          </a:p>
          <a:p>
            <a:pPr>
              <a:lnSpc>
                <a:spcPct val="120000"/>
              </a:lnSpc>
              <a:spcBef>
                <a:spcPts val="0"/>
              </a:spcBef>
            </a:pPr>
            <a:r>
              <a:rPr lang="en-US" dirty="0"/>
              <a:t>Column B</a:t>
            </a:r>
          </a:p>
          <a:p>
            <a:pPr lvl="1">
              <a:lnSpc>
                <a:spcPct val="120000"/>
              </a:lnSpc>
              <a:spcBef>
                <a:spcPts val="0"/>
              </a:spcBef>
            </a:pPr>
            <a:r>
              <a:rPr lang="en-US" dirty="0"/>
              <a:t>Mean to </a:t>
            </a:r>
            <a:r>
              <a:rPr lang="en-US" i="1" dirty="0"/>
              <a:t>z</a:t>
            </a:r>
          </a:p>
          <a:p>
            <a:pPr lvl="1">
              <a:lnSpc>
                <a:spcPct val="120000"/>
              </a:lnSpc>
              <a:spcBef>
                <a:spcPts val="0"/>
              </a:spcBef>
            </a:pPr>
            <a:r>
              <a:rPr lang="en-US" dirty="0"/>
              <a:t>Values can never be greater than 50%</a:t>
            </a:r>
            <a:br>
              <a:rPr lang="en-US" dirty="0"/>
            </a:br>
            <a:endParaRPr lang="en-US" sz="2600" dirty="0"/>
          </a:p>
          <a:p>
            <a:pPr>
              <a:lnSpc>
                <a:spcPct val="120000"/>
              </a:lnSpc>
              <a:spcBef>
                <a:spcPts val="0"/>
              </a:spcBef>
            </a:pPr>
            <a:r>
              <a:rPr lang="en-US" dirty="0"/>
              <a:t>Column C </a:t>
            </a:r>
          </a:p>
          <a:p>
            <a:pPr lvl="1">
              <a:lnSpc>
                <a:spcPct val="120000"/>
              </a:lnSpc>
              <a:spcBef>
                <a:spcPts val="0"/>
              </a:spcBef>
            </a:pPr>
            <a:r>
              <a:rPr lang="en-US" dirty="0"/>
              <a:t>“Tail” of distribution</a:t>
            </a:r>
          </a:p>
          <a:p>
            <a:pPr lvl="1">
              <a:lnSpc>
                <a:spcPct val="120000"/>
              </a:lnSpc>
              <a:spcBef>
                <a:spcPts val="0"/>
              </a:spcBef>
            </a:pPr>
            <a:r>
              <a:rPr lang="en-US" dirty="0"/>
              <a:t>Values will always be less than 50%</a:t>
            </a:r>
          </a:p>
        </p:txBody>
      </p:sp>
      <p:sp>
        <p:nvSpPr>
          <p:cNvPr id="10" name="Rectangle 9">
            <a:extLst>
              <a:ext uri="{FF2B5EF4-FFF2-40B4-BE49-F238E27FC236}">
                <a16:creationId xmlns:a16="http://schemas.microsoft.com/office/drawing/2014/main" id="{3156E3BE-C90A-4A4C-B45B-04B79A7C1EA6}"/>
              </a:ext>
            </a:extLst>
          </p:cNvPr>
          <p:cNvSpPr/>
          <p:nvPr/>
        </p:nvSpPr>
        <p:spPr>
          <a:xfrm>
            <a:off x="3886200" y="4564380"/>
            <a:ext cx="5033152" cy="923330"/>
          </a:xfrm>
          <a:prstGeom prst="rect">
            <a:avLst/>
          </a:prstGeom>
        </p:spPr>
        <p:txBody>
          <a:bodyPr wrap="square">
            <a:spAutoFit/>
          </a:bodyPr>
          <a:lstStyle/>
          <a:p>
            <a:r>
              <a:rPr lang="en-US" sz="1800" dirty="0">
                <a:ea typeface="Arial" charset="0"/>
                <a:cs typeface="Arial" charset="0"/>
              </a:rPr>
              <a:t>This is a section of Appendix Table 1. Note that there are three columns of information for each </a:t>
            </a:r>
            <a:r>
              <a:rPr lang="en-US" sz="1800" i="1" dirty="0">
                <a:ea typeface="Arial" charset="0"/>
                <a:cs typeface="Arial" charset="0"/>
              </a:rPr>
              <a:t>z</a:t>
            </a:r>
            <a:r>
              <a:rPr lang="en-US" sz="1800" dirty="0">
                <a:ea typeface="Arial" charset="0"/>
                <a:cs typeface="Arial" charset="0"/>
              </a:rPr>
              <a:t> score.</a:t>
            </a:r>
          </a:p>
        </p:txBody>
      </p:sp>
      <p:graphicFrame>
        <p:nvGraphicFramePr>
          <p:cNvPr id="11" name="Table 10">
            <a:extLst>
              <a:ext uri="{FF2B5EF4-FFF2-40B4-BE49-F238E27FC236}">
                <a16:creationId xmlns:a16="http://schemas.microsoft.com/office/drawing/2014/main" id="{747DBF12-80D9-440C-8E8F-9C2891FB26DD}"/>
              </a:ext>
            </a:extLst>
          </p:cNvPr>
          <p:cNvGraphicFramePr>
            <a:graphicFrameLocks noGrp="1"/>
          </p:cNvGraphicFramePr>
          <p:nvPr>
            <p:extLst>
              <p:ext uri="{D42A27DB-BD31-4B8C-83A1-F6EECF244321}">
                <p14:modId xmlns:p14="http://schemas.microsoft.com/office/powerpoint/2010/main" val="1334853213"/>
              </p:ext>
            </p:extLst>
          </p:nvPr>
        </p:nvGraphicFramePr>
        <p:xfrm>
          <a:off x="3970618" y="1029018"/>
          <a:ext cx="4800816" cy="3474720"/>
        </p:xfrm>
        <a:graphic>
          <a:graphicData uri="http://schemas.openxmlformats.org/drawingml/2006/table">
            <a:tbl>
              <a:tblPr firstRow="1" bandRow="1">
                <a:tableStyleId>{7DF18680-E054-41AD-8BC1-D1AEF772440D}</a:tableStyleId>
              </a:tblPr>
              <a:tblGrid>
                <a:gridCol w="1200204">
                  <a:extLst>
                    <a:ext uri="{9D8B030D-6E8A-4147-A177-3AD203B41FA5}">
                      <a16:colId xmlns:a16="http://schemas.microsoft.com/office/drawing/2014/main" val="20000"/>
                    </a:ext>
                  </a:extLst>
                </a:gridCol>
                <a:gridCol w="1200204">
                  <a:extLst>
                    <a:ext uri="{9D8B030D-6E8A-4147-A177-3AD203B41FA5}">
                      <a16:colId xmlns:a16="http://schemas.microsoft.com/office/drawing/2014/main" val="20001"/>
                    </a:ext>
                  </a:extLst>
                </a:gridCol>
                <a:gridCol w="1200204">
                  <a:extLst>
                    <a:ext uri="{9D8B030D-6E8A-4147-A177-3AD203B41FA5}">
                      <a16:colId xmlns:a16="http://schemas.microsoft.com/office/drawing/2014/main" val="20002"/>
                    </a:ext>
                  </a:extLst>
                </a:gridCol>
                <a:gridCol w="1200204">
                  <a:extLst>
                    <a:ext uri="{9D8B030D-6E8A-4147-A177-3AD203B41FA5}">
                      <a16:colId xmlns:a16="http://schemas.microsoft.com/office/drawing/2014/main" val="20003"/>
                    </a:ext>
                  </a:extLst>
                </a:gridCol>
              </a:tblGrid>
              <a:tr h="177660">
                <a:tc>
                  <a:txBody>
                    <a:bodyPr/>
                    <a:lstStyle/>
                    <a:p>
                      <a:pPr algn="ctr"/>
                      <a:endParaRPr lang="en-US" sz="1200" dirty="0"/>
                    </a:p>
                  </a:txBody>
                  <a:tcPr/>
                </a:tc>
                <a:tc>
                  <a:txBody>
                    <a:bodyPr/>
                    <a:lstStyle/>
                    <a:p>
                      <a:pPr algn="ctr"/>
                      <a:r>
                        <a:rPr lang="en-US" sz="1200" dirty="0"/>
                        <a:t>A</a:t>
                      </a:r>
                    </a:p>
                  </a:txBody>
                  <a:tcPr/>
                </a:tc>
                <a:tc>
                  <a:txBody>
                    <a:bodyPr/>
                    <a:lstStyle/>
                    <a:p>
                      <a:pPr algn="ctr"/>
                      <a:r>
                        <a:rPr lang="en-US" sz="1200" dirty="0"/>
                        <a:t>B</a:t>
                      </a:r>
                    </a:p>
                  </a:txBody>
                  <a:tcPr/>
                </a:tc>
                <a:tc>
                  <a:txBody>
                    <a:bodyPr/>
                    <a:lstStyle/>
                    <a:p>
                      <a:pPr algn="ctr"/>
                      <a:r>
                        <a:rPr lang="en-US" sz="1200" dirty="0"/>
                        <a:t>C</a:t>
                      </a:r>
                    </a:p>
                  </a:txBody>
                  <a:tcPr/>
                </a:tc>
                <a:extLst>
                  <a:ext uri="{0D108BD9-81ED-4DB2-BD59-A6C34878D82A}">
                    <a16:rowId xmlns:a16="http://schemas.microsoft.com/office/drawing/2014/main" val="10000"/>
                  </a:ext>
                </a:extLst>
              </a:tr>
              <a:tr h="219032">
                <a:tc>
                  <a:txBody>
                    <a:bodyPr/>
                    <a:lstStyle/>
                    <a:p>
                      <a:pPr algn="ctr"/>
                      <a:r>
                        <a:rPr lang="en-US" sz="1200" i="1" dirty="0"/>
                        <a:t>z</a:t>
                      </a:r>
                      <a:r>
                        <a:rPr lang="en-US" sz="1200" dirty="0"/>
                        <a:t> Score</a:t>
                      </a:r>
                    </a:p>
                  </a:txBody>
                  <a:tcPr/>
                </a:tc>
                <a:tc>
                  <a:txBody>
                    <a:bodyPr/>
                    <a:lstStyle/>
                    <a:p>
                      <a:pPr algn="ctr"/>
                      <a:r>
                        <a:rPr lang="en-US" sz="1200" dirty="0"/>
                        <a:t>Below +</a:t>
                      </a:r>
                      <a:r>
                        <a:rPr lang="en-US" sz="1200" i="1" dirty="0"/>
                        <a:t>z</a:t>
                      </a:r>
                      <a:r>
                        <a:rPr lang="en-US" sz="1200" dirty="0"/>
                        <a:t> or </a:t>
                      </a:r>
                      <a:br>
                        <a:rPr lang="en-US" sz="1200" dirty="0"/>
                      </a:br>
                      <a:r>
                        <a:rPr lang="en-US" sz="1200" dirty="0"/>
                        <a:t>Above</a:t>
                      </a:r>
                      <a:r>
                        <a:rPr lang="en-US" sz="1200" baseline="0" dirty="0"/>
                        <a:t> </a:t>
                      </a:r>
                      <a:r>
                        <a:rPr lang="en-US" sz="1200" baseline="0" dirty="0">
                          <a:latin typeface="Arial" panose="020B0604020202020204" pitchFamily="34" charset="0"/>
                          <a:cs typeface="Arial" panose="020B0604020202020204" pitchFamily="34" charset="0"/>
                        </a:rPr>
                        <a:t>−</a:t>
                      </a:r>
                      <a:r>
                        <a:rPr lang="en-US" sz="1200" i="1" baseline="0" dirty="0"/>
                        <a:t>z</a:t>
                      </a:r>
                      <a:endParaRPr lang="en-US" sz="1200" i="1" dirty="0"/>
                    </a:p>
                  </a:txBody>
                  <a:tcPr/>
                </a:tc>
                <a:tc>
                  <a:txBody>
                    <a:bodyPr/>
                    <a:lstStyle/>
                    <a:p>
                      <a:pPr algn="ctr"/>
                      <a:r>
                        <a:rPr lang="en-US" sz="1200" dirty="0"/>
                        <a:t>From Mean to </a:t>
                      </a:r>
                      <a:r>
                        <a:rPr lang="en-US" sz="1200" i="1" dirty="0"/>
                        <a:t>z</a:t>
                      </a:r>
                    </a:p>
                  </a:txBody>
                  <a:tcPr/>
                </a:tc>
                <a:tc>
                  <a:txBody>
                    <a:bodyPr/>
                    <a:lstStyle/>
                    <a:p>
                      <a:pPr algn="ctr"/>
                      <a:r>
                        <a:rPr lang="en-US" sz="1200" dirty="0"/>
                        <a:t>Above +</a:t>
                      </a:r>
                      <a:r>
                        <a:rPr lang="en-US" sz="1200" i="1" dirty="0"/>
                        <a:t>z</a:t>
                      </a:r>
                      <a:r>
                        <a:rPr lang="en-US" sz="1200" dirty="0"/>
                        <a:t> or </a:t>
                      </a:r>
                      <a:br>
                        <a:rPr lang="en-US" sz="1200" dirty="0"/>
                      </a:br>
                      <a:r>
                        <a:rPr lang="en-US" sz="1200" dirty="0"/>
                        <a:t>Below </a:t>
                      </a:r>
                      <a:r>
                        <a:rPr lang="en-US" sz="1200" dirty="0">
                          <a:latin typeface="Arial" panose="020B0604020202020204" pitchFamily="34" charset="0"/>
                          <a:cs typeface="Arial" panose="020B0604020202020204" pitchFamily="34" charset="0"/>
                        </a:rPr>
                        <a:t>−</a:t>
                      </a:r>
                      <a:r>
                        <a:rPr lang="en-US" sz="1200" i="1" dirty="0"/>
                        <a:t>z</a:t>
                      </a:r>
                    </a:p>
                  </a:txBody>
                  <a:tcPr/>
                </a:tc>
                <a:extLst>
                  <a:ext uri="{0D108BD9-81ED-4DB2-BD59-A6C34878D82A}">
                    <a16:rowId xmlns:a16="http://schemas.microsoft.com/office/drawing/2014/main" val="10001"/>
                  </a:ext>
                </a:extLst>
              </a:tr>
              <a:tr h="177660">
                <a:tc>
                  <a:txBody>
                    <a:bodyPr/>
                    <a:lstStyle/>
                    <a:p>
                      <a:pPr algn="ctr"/>
                      <a:r>
                        <a:rPr lang="en-US" sz="1200" dirty="0"/>
                        <a:t>0.50</a:t>
                      </a:r>
                    </a:p>
                  </a:txBody>
                  <a:tcPr/>
                </a:tc>
                <a:tc>
                  <a:txBody>
                    <a:bodyPr/>
                    <a:lstStyle/>
                    <a:p>
                      <a:pPr algn="ctr"/>
                      <a:r>
                        <a:rPr lang="en-US" sz="1200" dirty="0"/>
                        <a:t>69.15%</a:t>
                      </a:r>
                    </a:p>
                  </a:txBody>
                  <a:tcPr/>
                </a:tc>
                <a:tc>
                  <a:txBody>
                    <a:bodyPr/>
                    <a:lstStyle/>
                    <a:p>
                      <a:pPr algn="ctr"/>
                      <a:r>
                        <a:rPr lang="en-US" sz="1200" dirty="0"/>
                        <a:t>19.15%</a:t>
                      </a:r>
                    </a:p>
                  </a:txBody>
                  <a:tcPr/>
                </a:tc>
                <a:tc>
                  <a:txBody>
                    <a:bodyPr/>
                    <a:lstStyle/>
                    <a:p>
                      <a:pPr algn="ctr"/>
                      <a:r>
                        <a:rPr lang="en-US" sz="1200" dirty="0"/>
                        <a:t>30.85%</a:t>
                      </a:r>
                    </a:p>
                  </a:txBody>
                  <a:tcPr/>
                </a:tc>
                <a:extLst>
                  <a:ext uri="{0D108BD9-81ED-4DB2-BD59-A6C34878D82A}">
                    <a16:rowId xmlns:a16="http://schemas.microsoft.com/office/drawing/2014/main" val="10002"/>
                  </a:ext>
                </a:extLst>
              </a:tr>
              <a:tr h="177660">
                <a:tc>
                  <a:txBody>
                    <a:bodyPr/>
                    <a:lstStyle/>
                    <a:p>
                      <a:pPr algn="ctr"/>
                      <a:r>
                        <a:rPr lang="en-US" sz="1200" dirty="0"/>
                        <a:t>0.51</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t>69.50%</a:t>
                      </a:r>
                    </a:p>
                  </a:txBody>
                  <a:tcPr/>
                </a:tc>
                <a:tc>
                  <a:txBody>
                    <a:bodyPr/>
                    <a:lstStyle/>
                    <a:p>
                      <a:pPr algn="ctr"/>
                      <a:r>
                        <a:rPr lang="en-US" sz="1200" dirty="0"/>
                        <a:t>19.50%</a:t>
                      </a:r>
                    </a:p>
                  </a:txBody>
                  <a:tcPr/>
                </a:tc>
                <a:tc>
                  <a:txBody>
                    <a:bodyPr/>
                    <a:lstStyle/>
                    <a:p>
                      <a:pPr algn="ctr"/>
                      <a:r>
                        <a:rPr lang="en-US" sz="1200" dirty="0"/>
                        <a:t>30.50%</a:t>
                      </a:r>
                    </a:p>
                  </a:txBody>
                  <a:tcPr/>
                </a:tc>
                <a:extLst>
                  <a:ext uri="{0D108BD9-81ED-4DB2-BD59-A6C34878D82A}">
                    <a16:rowId xmlns:a16="http://schemas.microsoft.com/office/drawing/2014/main" val="10003"/>
                  </a:ext>
                </a:extLst>
              </a:tr>
              <a:tr h="177660">
                <a:tc>
                  <a:txBody>
                    <a:bodyPr/>
                    <a:lstStyle/>
                    <a:p>
                      <a:pPr algn="ctr"/>
                      <a:r>
                        <a:rPr lang="en-US" sz="1200" dirty="0"/>
                        <a:t>0.52</a:t>
                      </a:r>
                    </a:p>
                  </a:txBody>
                  <a:tcPr/>
                </a:tc>
                <a:tc>
                  <a:txBody>
                    <a:bodyPr/>
                    <a:lstStyle/>
                    <a:p>
                      <a:pPr algn="ctr"/>
                      <a:r>
                        <a:rPr lang="en-US" sz="1200" dirty="0"/>
                        <a:t>69.85%</a:t>
                      </a:r>
                    </a:p>
                  </a:txBody>
                  <a:tcPr/>
                </a:tc>
                <a:tc>
                  <a:txBody>
                    <a:bodyPr/>
                    <a:lstStyle/>
                    <a:p>
                      <a:pPr algn="ctr"/>
                      <a:r>
                        <a:rPr lang="en-US" sz="1200" dirty="0"/>
                        <a:t>19.85%</a:t>
                      </a:r>
                    </a:p>
                  </a:txBody>
                  <a:tcPr/>
                </a:tc>
                <a:tc>
                  <a:txBody>
                    <a:bodyPr/>
                    <a:lstStyle/>
                    <a:p>
                      <a:pPr algn="ctr"/>
                      <a:r>
                        <a:rPr lang="en-US" sz="1200" dirty="0"/>
                        <a:t>30.15%</a:t>
                      </a:r>
                    </a:p>
                  </a:txBody>
                  <a:tcPr/>
                </a:tc>
                <a:extLst>
                  <a:ext uri="{0D108BD9-81ED-4DB2-BD59-A6C34878D82A}">
                    <a16:rowId xmlns:a16="http://schemas.microsoft.com/office/drawing/2014/main" val="10004"/>
                  </a:ext>
                </a:extLst>
              </a:tr>
              <a:tr h="177660">
                <a:tc>
                  <a:txBody>
                    <a:bodyPr/>
                    <a:lstStyle/>
                    <a:p>
                      <a:pPr algn="ctr"/>
                      <a:r>
                        <a:rPr lang="en-US" sz="1200" dirty="0"/>
                        <a:t>0.53</a:t>
                      </a:r>
                    </a:p>
                  </a:txBody>
                  <a:tcPr/>
                </a:tc>
                <a:tc>
                  <a:txBody>
                    <a:bodyPr/>
                    <a:lstStyle/>
                    <a:p>
                      <a:pPr algn="ctr"/>
                      <a:r>
                        <a:rPr lang="en-US" sz="1200" dirty="0"/>
                        <a:t>70.19%</a:t>
                      </a:r>
                    </a:p>
                  </a:txBody>
                  <a:tcPr/>
                </a:tc>
                <a:tc>
                  <a:txBody>
                    <a:bodyPr/>
                    <a:lstStyle/>
                    <a:p>
                      <a:pPr algn="ctr"/>
                      <a:r>
                        <a:rPr lang="en-US" sz="1200" dirty="0"/>
                        <a:t>20.19%</a:t>
                      </a:r>
                    </a:p>
                  </a:txBody>
                  <a:tcPr/>
                </a:tc>
                <a:tc>
                  <a:txBody>
                    <a:bodyPr/>
                    <a:lstStyle/>
                    <a:p>
                      <a:pPr algn="ctr"/>
                      <a:r>
                        <a:rPr lang="en-US" sz="1200" dirty="0"/>
                        <a:t>29.81%</a:t>
                      </a:r>
                    </a:p>
                  </a:txBody>
                  <a:tcPr/>
                </a:tc>
                <a:extLst>
                  <a:ext uri="{0D108BD9-81ED-4DB2-BD59-A6C34878D82A}">
                    <a16:rowId xmlns:a16="http://schemas.microsoft.com/office/drawing/2014/main" val="10005"/>
                  </a:ext>
                </a:extLst>
              </a:tr>
              <a:tr h="177660">
                <a:tc>
                  <a:txBody>
                    <a:bodyPr/>
                    <a:lstStyle/>
                    <a:p>
                      <a:pPr algn="ctr"/>
                      <a:r>
                        <a:rPr lang="en-US" sz="1200" dirty="0"/>
                        <a:t>0.54</a:t>
                      </a:r>
                    </a:p>
                  </a:txBody>
                  <a:tcPr/>
                </a:tc>
                <a:tc>
                  <a:txBody>
                    <a:bodyPr/>
                    <a:lstStyle/>
                    <a:p>
                      <a:pPr algn="ctr"/>
                      <a:r>
                        <a:rPr lang="en-US" sz="1200" dirty="0"/>
                        <a:t>70.54%</a:t>
                      </a:r>
                    </a:p>
                  </a:txBody>
                  <a:tcPr/>
                </a:tc>
                <a:tc>
                  <a:txBody>
                    <a:bodyPr/>
                    <a:lstStyle/>
                    <a:p>
                      <a:pPr algn="ctr"/>
                      <a:r>
                        <a:rPr lang="en-US" sz="1200" dirty="0"/>
                        <a:t>20.54%</a:t>
                      </a:r>
                    </a:p>
                  </a:txBody>
                  <a:tcPr/>
                </a:tc>
                <a:tc>
                  <a:txBody>
                    <a:bodyPr/>
                    <a:lstStyle/>
                    <a:p>
                      <a:pPr algn="ctr"/>
                      <a:r>
                        <a:rPr lang="en-US" sz="1200" dirty="0"/>
                        <a:t>29.46%</a:t>
                      </a:r>
                    </a:p>
                  </a:txBody>
                  <a:tcPr/>
                </a:tc>
                <a:extLst>
                  <a:ext uri="{0D108BD9-81ED-4DB2-BD59-A6C34878D82A}">
                    <a16:rowId xmlns:a16="http://schemas.microsoft.com/office/drawing/2014/main" val="10006"/>
                  </a:ext>
                </a:extLst>
              </a:tr>
              <a:tr h="177660">
                <a:tc>
                  <a:txBody>
                    <a:bodyPr/>
                    <a:lstStyle/>
                    <a:p>
                      <a:pPr algn="ctr"/>
                      <a:r>
                        <a:rPr lang="en-US" sz="1200" dirty="0"/>
                        <a:t>0.55</a:t>
                      </a:r>
                    </a:p>
                  </a:txBody>
                  <a:tcPr/>
                </a:tc>
                <a:tc>
                  <a:txBody>
                    <a:bodyPr/>
                    <a:lstStyle/>
                    <a:p>
                      <a:pPr algn="ctr"/>
                      <a:r>
                        <a:rPr lang="en-US" sz="1200" dirty="0"/>
                        <a:t>70.88%</a:t>
                      </a:r>
                    </a:p>
                  </a:txBody>
                  <a:tcPr/>
                </a:tc>
                <a:tc>
                  <a:txBody>
                    <a:bodyPr/>
                    <a:lstStyle/>
                    <a:p>
                      <a:pPr algn="ctr"/>
                      <a:r>
                        <a:rPr lang="en-US" sz="1200" dirty="0"/>
                        <a:t>20.88%</a:t>
                      </a:r>
                    </a:p>
                  </a:txBody>
                  <a:tcPr/>
                </a:tc>
                <a:tc>
                  <a:txBody>
                    <a:bodyPr/>
                    <a:lstStyle/>
                    <a:p>
                      <a:pPr algn="ctr"/>
                      <a:r>
                        <a:rPr lang="en-US" sz="1200" dirty="0"/>
                        <a:t>29.12%</a:t>
                      </a:r>
                    </a:p>
                  </a:txBody>
                  <a:tcPr/>
                </a:tc>
                <a:extLst>
                  <a:ext uri="{0D108BD9-81ED-4DB2-BD59-A6C34878D82A}">
                    <a16:rowId xmlns:a16="http://schemas.microsoft.com/office/drawing/2014/main" val="10007"/>
                  </a:ext>
                </a:extLst>
              </a:tr>
              <a:tr h="177660">
                <a:tc>
                  <a:txBody>
                    <a:bodyPr/>
                    <a:lstStyle/>
                    <a:p>
                      <a:pPr algn="ctr"/>
                      <a:r>
                        <a:rPr lang="en-US" sz="1200" dirty="0"/>
                        <a:t>0.56</a:t>
                      </a:r>
                    </a:p>
                  </a:txBody>
                  <a:tcPr/>
                </a:tc>
                <a:tc>
                  <a:txBody>
                    <a:bodyPr/>
                    <a:lstStyle/>
                    <a:p>
                      <a:pPr algn="ctr"/>
                      <a:r>
                        <a:rPr lang="en-US" sz="1200" dirty="0"/>
                        <a:t>71.23%</a:t>
                      </a:r>
                    </a:p>
                  </a:txBody>
                  <a:tcPr/>
                </a:tc>
                <a:tc>
                  <a:txBody>
                    <a:bodyPr/>
                    <a:lstStyle/>
                    <a:p>
                      <a:pPr algn="ctr"/>
                      <a:r>
                        <a:rPr lang="en-US" sz="1200" dirty="0"/>
                        <a:t>21.23%</a:t>
                      </a:r>
                    </a:p>
                  </a:txBody>
                  <a:tcPr/>
                </a:tc>
                <a:tc>
                  <a:txBody>
                    <a:bodyPr/>
                    <a:lstStyle/>
                    <a:p>
                      <a:pPr algn="ctr"/>
                      <a:r>
                        <a:rPr lang="en-US" sz="1200" dirty="0"/>
                        <a:t>28.77%</a:t>
                      </a:r>
                    </a:p>
                  </a:txBody>
                  <a:tcPr/>
                </a:tc>
                <a:extLst>
                  <a:ext uri="{0D108BD9-81ED-4DB2-BD59-A6C34878D82A}">
                    <a16:rowId xmlns:a16="http://schemas.microsoft.com/office/drawing/2014/main" val="10008"/>
                  </a:ext>
                </a:extLst>
              </a:tr>
              <a:tr h="177660">
                <a:tc>
                  <a:txBody>
                    <a:bodyPr/>
                    <a:lstStyle/>
                    <a:p>
                      <a:pPr algn="ctr"/>
                      <a:r>
                        <a:rPr lang="en-US" sz="1200" dirty="0"/>
                        <a:t>0.57</a:t>
                      </a:r>
                    </a:p>
                  </a:txBody>
                  <a:tcPr/>
                </a:tc>
                <a:tc>
                  <a:txBody>
                    <a:bodyPr/>
                    <a:lstStyle/>
                    <a:p>
                      <a:pPr algn="ctr"/>
                      <a:r>
                        <a:rPr lang="en-US" sz="1200" dirty="0"/>
                        <a:t>71.57%</a:t>
                      </a:r>
                    </a:p>
                  </a:txBody>
                  <a:tcPr/>
                </a:tc>
                <a:tc>
                  <a:txBody>
                    <a:bodyPr/>
                    <a:lstStyle/>
                    <a:p>
                      <a:pPr algn="ctr"/>
                      <a:r>
                        <a:rPr lang="en-US" sz="1200" dirty="0"/>
                        <a:t>21.57%</a:t>
                      </a:r>
                    </a:p>
                  </a:txBody>
                  <a:tcPr/>
                </a:tc>
                <a:tc>
                  <a:txBody>
                    <a:bodyPr/>
                    <a:lstStyle/>
                    <a:p>
                      <a:pPr algn="ctr"/>
                      <a:r>
                        <a:rPr lang="en-US" sz="1200" dirty="0"/>
                        <a:t>28.43%</a:t>
                      </a:r>
                    </a:p>
                  </a:txBody>
                  <a:tcPr/>
                </a:tc>
                <a:extLst>
                  <a:ext uri="{0D108BD9-81ED-4DB2-BD59-A6C34878D82A}">
                    <a16:rowId xmlns:a16="http://schemas.microsoft.com/office/drawing/2014/main" val="10009"/>
                  </a:ext>
                </a:extLst>
              </a:tr>
              <a:tr h="177660">
                <a:tc>
                  <a:txBody>
                    <a:bodyPr/>
                    <a:lstStyle/>
                    <a:p>
                      <a:pPr algn="ctr"/>
                      <a:r>
                        <a:rPr lang="en-US" sz="1200" dirty="0"/>
                        <a:t>0.58</a:t>
                      </a:r>
                    </a:p>
                  </a:txBody>
                  <a:tcPr/>
                </a:tc>
                <a:tc>
                  <a:txBody>
                    <a:bodyPr/>
                    <a:lstStyle/>
                    <a:p>
                      <a:pPr algn="ctr"/>
                      <a:r>
                        <a:rPr lang="en-US" sz="1200" dirty="0"/>
                        <a:t>71.90%</a:t>
                      </a:r>
                    </a:p>
                  </a:txBody>
                  <a:tcPr/>
                </a:tc>
                <a:tc>
                  <a:txBody>
                    <a:bodyPr/>
                    <a:lstStyle/>
                    <a:p>
                      <a:pPr algn="ctr"/>
                      <a:r>
                        <a:rPr lang="en-US" sz="1200" dirty="0"/>
                        <a:t>21.90%</a:t>
                      </a:r>
                    </a:p>
                  </a:txBody>
                  <a:tcPr/>
                </a:tc>
                <a:tc>
                  <a:txBody>
                    <a:bodyPr/>
                    <a:lstStyle/>
                    <a:p>
                      <a:pPr algn="ctr"/>
                      <a:r>
                        <a:rPr lang="en-US" sz="1200" dirty="0"/>
                        <a:t>28.10%</a:t>
                      </a:r>
                    </a:p>
                  </a:txBody>
                  <a:tcPr/>
                </a:tc>
                <a:extLst>
                  <a:ext uri="{0D108BD9-81ED-4DB2-BD59-A6C34878D82A}">
                    <a16:rowId xmlns:a16="http://schemas.microsoft.com/office/drawing/2014/main" val="10010"/>
                  </a:ext>
                </a:extLst>
              </a:tr>
              <a:tr h="177660">
                <a:tc>
                  <a:txBody>
                    <a:bodyPr/>
                    <a:lstStyle/>
                    <a:p>
                      <a:pPr algn="ctr"/>
                      <a:r>
                        <a:rPr lang="en-US" sz="1200" dirty="0"/>
                        <a:t>0.59</a:t>
                      </a:r>
                    </a:p>
                  </a:txBody>
                  <a:tcPr/>
                </a:tc>
                <a:tc>
                  <a:txBody>
                    <a:bodyPr/>
                    <a:lstStyle/>
                    <a:p>
                      <a:pPr algn="ctr"/>
                      <a:r>
                        <a:rPr lang="en-US" sz="1200" dirty="0"/>
                        <a:t>72.24%</a:t>
                      </a:r>
                    </a:p>
                  </a:txBody>
                  <a:tcPr/>
                </a:tc>
                <a:tc>
                  <a:txBody>
                    <a:bodyPr/>
                    <a:lstStyle/>
                    <a:p>
                      <a:pPr algn="ctr"/>
                      <a:r>
                        <a:rPr lang="en-US" sz="1200" dirty="0"/>
                        <a:t>22.24%</a:t>
                      </a:r>
                    </a:p>
                  </a:txBody>
                  <a:tcPr/>
                </a:tc>
                <a:tc>
                  <a:txBody>
                    <a:bodyPr/>
                    <a:lstStyle/>
                    <a:p>
                      <a:pPr algn="ctr"/>
                      <a:r>
                        <a:rPr lang="en-US" sz="1200" dirty="0"/>
                        <a:t>27.76%</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0972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2583180" cy="502602"/>
          </a:xfrm>
        </p:spPr>
        <p:txBody>
          <a:bodyPr>
            <a:normAutofit fontScale="90000"/>
          </a:bodyPr>
          <a:lstStyle/>
          <a:p>
            <a:r>
              <a:rPr lang="en-US" sz="4000" i="1" dirty="0"/>
              <a:t>z</a:t>
            </a:r>
            <a:r>
              <a:rPr lang="en-US" sz="4000" dirty="0"/>
              <a:t> Score Table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AEDC6F45-36AA-4C59-B5B8-4D3E1C3EF991}"/>
              </a:ext>
            </a:extLst>
          </p:cNvPr>
          <p:cNvSpPr>
            <a:spLocks noGrp="1"/>
          </p:cNvSpPr>
          <p:nvPr>
            <p:ph idx="1"/>
          </p:nvPr>
        </p:nvSpPr>
        <p:spPr>
          <a:xfrm>
            <a:off x="457200" y="989147"/>
            <a:ext cx="8332470" cy="4525963"/>
          </a:xfrm>
        </p:spPr>
        <p:txBody>
          <a:bodyPr>
            <a:normAutofit fontScale="77500" lnSpcReduction="20000"/>
          </a:bodyPr>
          <a:lstStyle/>
          <a:p>
            <a:pPr>
              <a:lnSpc>
                <a:spcPct val="120000"/>
              </a:lnSpc>
              <a:spcBef>
                <a:spcPts val="0"/>
              </a:spcBef>
            </a:pPr>
            <a:r>
              <a:rPr lang="en-US" dirty="0"/>
              <a:t>Organized by </a:t>
            </a:r>
            <a:r>
              <a:rPr lang="en-US" i="1" dirty="0"/>
              <a:t>z </a:t>
            </a:r>
            <a:r>
              <a:rPr lang="en-US" dirty="0"/>
              <a:t>scores to 2 decimal places</a:t>
            </a:r>
          </a:p>
          <a:p>
            <a:pPr>
              <a:lnSpc>
                <a:spcPct val="120000"/>
              </a:lnSpc>
              <a:spcBef>
                <a:spcPts val="0"/>
              </a:spcBef>
            </a:pPr>
            <a:r>
              <a:rPr lang="en-US" dirty="0"/>
              <a:t>No negative </a:t>
            </a:r>
            <a:r>
              <a:rPr lang="en-US" i="1" dirty="0"/>
              <a:t>z</a:t>
            </a:r>
            <a:r>
              <a:rPr lang="en-US" dirty="0"/>
              <a:t> scores listed; because the normal distribution is symmetrical, the same row can be used when looking up the area under the curve whether for </a:t>
            </a:r>
            <a:r>
              <a:rPr lang="en-US" i="1" dirty="0"/>
              <a:t>z</a:t>
            </a:r>
            <a:r>
              <a:rPr lang="en-US" dirty="0"/>
              <a:t> = 0.50 or −0.50</a:t>
            </a:r>
          </a:p>
          <a:p>
            <a:pPr>
              <a:lnSpc>
                <a:spcPct val="120000"/>
              </a:lnSpc>
              <a:spcBef>
                <a:spcPts val="0"/>
              </a:spcBef>
            </a:pPr>
            <a:r>
              <a:rPr lang="en-US" dirty="0"/>
              <a:t>Columns report the percentage of area under the curve that falls in different sections</a:t>
            </a:r>
          </a:p>
          <a:p>
            <a:pPr>
              <a:lnSpc>
                <a:spcPct val="120000"/>
              </a:lnSpc>
              <a:spcBef>
                <a:spcPts val="0"/>
              </a:spcBef>
            </a:pPr>
            <a:r>
              <a:rPr lang="en-US" dirty="0"/>
              <a:t>Percentages reported are always greater than 0%</a:t>
            </a:r>
          </a:p>
          <a:p>
            <a:pPr>
              <a:lnSpc>
                <a:spcPct val="120000"/>
              </a:lnSpc>
              <a:spcBef>
                <a:spcPts val="0"/>
              </a:spcBef>
            </a:pPr>
            <a:r>
              <a:rPr lang="en-US" dirty="0"/>
              <a:t>Percentages reported can not be greater than 100%</a:t>
            </a:r>
          </a:p>
          <a:p>
            <a:pPr>
              <a:lnSpc>
                <a:spcPct val="120000"/>
              </a:lnSpc>
              <a:spcBef>
                <a:spcPts val="0"/>
              </a:spcBef>
            </a:pPr>
            <a:r>
              <a:rPr lang="en-US" dirty="0"/>
              <a:t>Column A: “body” of the distribution</a:t>
            </a:r>
          </a:p>
          <a:p>
            <a:pPr>
              <a:lnSpc>
                <a:spcPct val="120000"/>
              </a:lnSpc>
              <a:spcBef>
                <a:spcPts val="0"/>
              </a:spcBef>
            </a:pPr>
            <a:r>
              <a:rPr lang="en-US" dirty="0"/>
              <a:t>Column B: mean to </a:t>
            </a:r>
            <a:r>
              <a:rPr lang="en-US" i="1" dirty="0"/>
              <a:t>z</a:t>
            </a:r>
          </a:p>
          <a:p>
            <a:pPr>
              <a:lnSpc>
                <a:spcPct val="120000"/>
              </a:lnSpc>
              <a:spcBef>
                <a:spcPts val="0"/>
              </a:spcBef>
            </a:pPr>
            <a:r>
              <a:rPr lang="en-US" dirty="0"/>
              <a:t>Column C: “tail” of the distribution</a:t>
            </a:r>
          </a:p>
        </p:txBody>
      </p:sp>
    </p:spTree>
    <p:extLst>
      <p:ext uri="{BB962C8B-B14F-4D97-AF65-F5344CB8AC3E}">
        <p14:creationId xmlns:p14="http://schemas.microsoft.com/office/powerpoint/2010/main" val="229971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25D-8362-454E-BCE9-5E96BF8EC425}"/>
              </a:ext>
            </a:extLst>
          </p:cNvPr>
          <p:cNvSpPr>
            <a:spLocks noGrp="1"/>
          </p:cNvSpPr>
          <p:nvPr>
            <p:ph type="title"/>
          </p:nvPr>
        </p:nvSpPr>
        <p:spPr/>
        <p:txBody>
          <a:bodyPr/>
          <a:lstStyle/>
          <a:p>
            <a:r>
              <a:rPr lang="en-US" dirty="0"/>
              <a:t>Objectives </a:t>
            </a:r>
          </a:p>
        </p:txBody>
      </p:sp>
      <p:sp>
        <p:nvSpPr>
          <p:cNvPr id="3" name="Content Placeholder 2">
            <a:extLst>
              <a:ext uri="{FF2B5EF4-FFF2-40B4-BE49-F238E27FC236}">
                <a16:creationId xmlns:a16="http://schemas.microsoft.com/office/drawing/2014/main" id="{9029E240-7745-4A24-A4C6-9302409A1D2D}"/>
              </a:ext>
            </a:extLst>
          </p:cNvPr>
          <p:cNvSpPr>
            <a:spLocks noGrp="1"/>
          </p:cNvSpPr>
          <p:nvPr>
            <p:ph idx="1"/>
          </p:nvPr>
        </p:nvSpPr>
        <p:spPr>
          <a:xfrm>
            <a:off x="457200" y="1362875"/>
            <a:ext cx="8229600" cy="3997882"/>
          </a:xfrm>
        </p:spPr>
        <p:txBody>
          <a:bodyPr>
            <a:normAutofit/>
          </a:bodyPr>
          <a:lstStyle/>
          <a:p>
            <a:pPr marL="0">
              <a:spcBef>
                <a:spcPts val="0"/>
              </a:spcBef>
            </a:pPr>
            <a:r>
              <a:rPr lang="en-US" dirty="0"/>
              <a:t>Standard Scores (</a:t>
            </a:r>
            <a:r>
              <a:rPr lang="en-US" i="1" dirty="0"/>
              <a:t>z</a:t>
            </a:r>
            <a:r>
              <a:rPr lang="en-US" dirty="0"/>
              <a:t> Scores)</a:t>
            </a:r>
          </a:p>
          <a:p>
            <a:pPr marL="0">
              <a:spcBef>
                <a:spcPts val="0"/>
              </a:spcBef>
            </a:pPr>
            <a:r>
              <a:rPr lang="en-US" dirty="0"/>
              <a:t>The Normal Distribution</a:t>
            </a:r>
          </a:p>
          <a:p>
            <a:pPr marL="0">
              <a:spcBef>
                <a:spcPts val="0"/>
              </a:spcBef>
            </a:pPr>
            <a:r>
              <a:rPr lang="en-US" dirty="0"/>
              <a:t>Percentile Ranks</a:t>
            </a:r>
          </a:p>
          <a:p>
            <a:pPr marL="0">
              <a:spcBef>
                <a:spcPts val="0"/>
              </a:spcBef>
            </a:pPr>
            <a:r>
              <a:rPr lang="en-US" dirty="0"/>
              <a:t>Probability</a:t>
            </a:r>
          </a:p>
        </p:txBody>
      </p:sp>
      <p:pic>
        <p:nvPicPr>
          <p:cNvPr id="4" name="Picture 3" descr="footer-rectangle-bw_Epi-Biostat.png">
            <a:extLst>
              <a:ext uri="{FF2B5EF4-FFF2-40B4-BE49-F238E27FC236}">
                <a16:creationId xmlns:a16="http://schemas.microsoft.com/office/drawing/2014/main" id="{00175545-EB11-4A3E-8F96-50BEF1EC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Tree>
    <p:extLst>
      <p:ext uri="{BB962C8B-B14F-4D97-AF65-F5344CB8AC3E}">
        <p14:creationId xmlns:p14="http://schemas.microsoft.com/office/powerpoint/2010/main" val="273138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001000" cy="502602"/>
          </a:xfrm>
        </p:spPr>
        <p:txBody>
          <a:bodyPr>
            <a:normAutofit fontScale="90000"/>
          </a:bodyPr>
          <a:lstStyle/>
          <a:p>
            <a:r>
              <a:rPr lang="en-US" sz="4000" dirty="0"/>
              <a:t>Findings Under Area A/B Under the Curve	</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2CE0F254-9AD3-49E8-84BC-FDCFA1D47EFB}"/>
              </a:ext>
            </a:extLst>
          </p:cNvPr>
          <p:cNvSpPr>
            <a:spLocks noGrp="1"/>
          </p:cNvSpPr>
          <p:nvPr>
            <p:ph idx="1"/>
          </p:nvPr>
        </p:nvSpPr>
        <p:spPr>
          <a:xfrm>
            <a:off x="457200" y="990627"/>
            <a:ext cx="4365965" cy="4525963"/>
          </a:xfrm>
        </p:spPr>
        <p:txBody>
          <a:bodyPr>
            <a:normAutofit fontScale="77500" lnSpcReduction="20000"/>
          </a:bodyPr>
          <a:lstStyle/>
          <a:p>
            <a:pPr>
              <a:lnSpc>
                <a:spcPct val="120000"/>
              </a:lnSpc>
              <a:spcBef>
                <a:spcPts val="0"/>
              </a:spcBef>
            </a:pPr>
            <a:r>
              <a:rPr lang="en-US" dirty="0"/>
              <a:t>Area A – Figure 4.10</a:t>
            </a:r>
          </a:p>
          <a:p>
            <a:pPr lvl="1">
              <a:lnSpc>
                <a:spcPct val="120000"/>
              </a:lnSpc>
              <a:spcBef>
                <a:spcPts val="0"/>
              </a:spcBef>
            </a:pPr>
            <a:r>
              <a:rPr lang="en-US" dirty="0"/>
              <a:t>Shaded /// (Area B)</a:t>
            </a:r>
          </a:p>
          <a:p>
            <a:pPr lvl="1">
              <a:lnSpc>
                <a:spcPct val="120000"/>
              </a:lnSpc>
              <a:spcBef>
                <a:spcPts val="0"/>
              </a:spcBef>
            </a:pPr>
            <a:r>
              <a:rPr lang="en-US" dirty="0"/>
              <a:t>Portion of the normal curve that falls below </a:t>
            </a:r>
            <a:r>
              <a:rPr lang="en-US" i="1" dirty="0"/>
              <a:t>z</a:t>
            </a:r>
            <a:r>
              <a:rPr lang="en-US" dirty="0"/>
              <a:t> = 0.50</a:t>
            </a:r>
          </a:p>
          <a:p>
            <a:pPr>
              <a:lnSpc>
                <a:spcPct val="120000"/>
              </a:lnSpc>
              <a:spcBef>
                <a:spcPts val="0"/>
              </a:spcBef>
            </a:pPr>
            <a:r>
              <a:rPr lang="en-US" dirty="0"/>
              <a:t>Area A – Figure 4.11</a:t>
            </a:r>
          </a:p>
          <a:p>
            <a:pPr lvl="1">
              <a:lnSpc>
                <a:spcPct val="120000"/>
              </a:lnSpc>
              <a:spcBef>
                <a:spcPts val="0"/>
              </a:spcBef>
            </a:pPr>
            <a:r>
              <a:rPr lang="en-US" dirty="0"/>
              <a:t>Shaded /// (Area B)</a:t>
            </a:r>
          </a:p>
          <a:p>
            <a:pPr lvl="1">
              <a:lnSpc>
                <a:spcPct val="120000"/>
              </a:lnSpc>
              <a:spcBef>
                <a:spcPts val="0"/>
              </a:spcBef>
            </a:pPr>
            <a:r>
              <a:rPr lang="en-US" dirty="0"/>
              <a:t>Changes sides as the sign of the </a:t>
            </a:r>
            <a:r>
              <a:rPr lang="en-US" i="1" dirty="0"/>
              <a:t>z</a:t>
            </a:r>
            <a:r>
              <a:rPr lang="en-US" dirty="0"/>
              <a:t> score changes</a:t>
            </a:r>
          </a:p>
          <a:p>
            <a:pPr lvl="1">
              <a:lnSpc>
                <a:spcPct val="120000"/>
              </a:lnSpc>
              <a:spcBef>
                <a:spcPts val="0"/>
              </a:spcBef>
            </a:pPr>
            <a:r>
              <a:rPr lang="en-US" dirty="0"/>
              <a:t>Shows the symmetry between positive and negative z scores</a:t>
            </a:r>
          </a:p>
          <a:p>
            <a:pPr>
              <a:lnSpc>
                <a:spcPct val="120000"/>
              </a:lnSpc>
              <a:spcBef>
                <a:spcPts val="0"/>
              </a:spcBef>
            </a:pPr>
            <a:r>
              <a:rPr lang="en-US" dirty="0"/>
              <a:t>Corresponds to column A/B in Appendix Table 1</a:t>
            </a:r>
          </a:p>
        </p:txBody>
      </p:sp>
      <p:sp>
        <p:nvSpPr>
          <p:cNvPr id="12" name="TextBox 11">
            <a:extLst>
              <a:ext uri="{FF2B5EF4-FFF2-40B4-BE49-F238E27FC236}">
                <a16:creationId xmlns:a16="http://schemas.microsoft.com/office/drawing/2014/main" id="{A59032B5-6D57-4618-807E-CC51615AF5DB}"/>
              </a:ext>
            </a:extLst>
          </p:cNvPr>
          <p:cNvSpPr txBox="1"/>
          <p:nvPr/>
        </p:nvSpPr>
        <p:spPr>
          <a:xfrm>
            <a:off x="4697730" y="2930946"/>
            <a:ext cx="4455413" cy="338554"/>
          </a:xfrm>
          <a:prstGeom prst="rect">
            <a:avLst/>
          </a:prstGeom>
          <a:noFill/>
        </p:spPr>
        <p:txBody>
          <a:bodyPr wrap="square" rtlCol="0">
            <a:spAutoFit/>
          </a:bodyPr>
          <a:lstStyle/>
          <a:p>
            <a:r>
              <a:rPr lang="en-US" sz="1600" dirty="0">
                <a:solidFill>
                  <a:srgbClr val="000000"/>
                </a:solidFill>
              </a:rPr>
              <a:t>Finding Areas Under the Curve  for a </a:t>
            </a:r>
            <a:r>
              <a:rPr lang="en-US" sz="1600" i="1" dirty="0">
                <a:solidFill>
                  <a:srgbClr val="000000"/>
                </a:solidFill>
              </a:rPr>
              <a:t>z</a:t>
            </a:r>
            <a:r>
              <a:rPr lang="en-US" sz="1600" dirty="0">
                <a:solidFill>
                  <a:srgbClr val="000000"/>
                </a:solidFill>
              </a:rPr>
              <a:t> Score of 0.50</a:t>
            </a:r>
            <a:endParaRPr lang="en-US" sz="1800" dirty="0">
              <a:solidFill>
                <a:srgbClr val="000000"/>
              </a:solidFill>
            </a:endParaRPr>
          </a:p>
        </p:txBody>
      </p:sp>
      <p:sp>
        <p:nvSpPr>
          <p:cNvPr id="13" name="TextBox 12">
            <a:extLst>
              <a:ext uri="{FF2B5EF4-FFF2-40B4-BE49-F238E27FC236}">
                <a16:creationId xmlns:a16="http://schemas.microsoft.com/office/drawing/2014/main" id="{253D72E6-AEE5-4588-B6BE-ED791F58DC8C}"/>
              </a:ext>
            </a:extLst>
          </p:cNvPr>
          <p:cNvSpPr txBox="1"/>
          <p:nvPr/>
        </p:nvSpPr>
        <p:spPr>
          <a:xfrm>
            <a:off x="4628006" y="5153044"/>
            <a:ext cx="4594860" cy="338554"/>
          </a:xfrm>
          <a:prstGeom prst="rect">
            <a:avLst/>
          </a:prstGeom>
          <a:noFill/>
        </p:spPr>
        <p:txBody>
          <a:bodyPr wrap="square" rtlCol="0">
            <a:spAutoFit/>
          </a:bodyPr>
          <a:lstStyle/>
          <a:p>
            <a:r>
              <a:rPr lang="en-US" sz="1600" dirty="0">
                <a:solidFill>
                  <a:srgbClr val="000000"/>
                </a:solidFill>
              </a:rPr>
              <a:t>Finding Areas Under the Curve  for a </a:t>
            </a:r>
            <a:r>
              <a:rPr lang="en-US" sz="1600" i="1" dirty="0">
                <a:solidFill>
                  <a:srgbClr val="000000"/>
                </a:solidFill>
              </a:rPr>
              <a:t>z</a:t>
            </a:r>
            <a:r>
              <a:rPr lang="en-US" sz="1600" dirty="0">
                <a:solidFill>
                  <a:srgbClr val="000000"/>
                </a:solidFill>
              </a:rPr>
              <a:t> Score of </a:t>
            </a:r>
            <a:r>
              <a:rPr lang="en-US" sz="1600" dirty="0">
                <a:solidFill>
                  <a:srgbClr val="000000"/>
                </a:solidFill>
                <a:cs typeface="Arial" panose="020B0604020202020204" pitchFamily="34" charset="0"/>
              </a:rPr>
              <a:t>−</a:t>
            </a:r>
            <a:r>
              <a:rPr lang="en-US" sz="1600" dirty="0">
                <a:solidFill>
                  <a:srgbClr val="000000"/>
                </a:solidFill>
              </a:rPr>
              <a:t>0.50</a:t>
            </a:r>
            <a:endParaRPr lang="en-US" sz="1800" dirty="0">
              <a:solidFill>
                <a:srgbClr val="000000"/>
              </a:solidFill>
            </a:endParaRPr>
          </a:p>
        </p:txBody>
      </p:sp>
      <p:pic>
        <p:nvPicPr>
          <p:cNvPr id="15" name="Picture 14" descr="The figure is an example of a distribution curve with several shaded areas. Area A, is the portion of the normal curve that falls below z = 0.50. Area B, the shaded area, is the section from the mean to z = 0.50. Area C, is the section that falls above z = 0.50. &#10;These areas, A, B, and C, correspond to the columns A, B, and C in Appendix Table 1." title="Figure 4.10">
            <a:extLst>
              <a:ext uri="{FF2B5EF4-FFF2-40B4-BE49-F238E27FC236}">
                <a16:creationId xmlns:a16="http://schemas.microsoft.com/office/drawing/2014/main" id="{11321591-7944-4FC9-A1DF-1C87C1B5B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54" y="920135"/>
            <a:ext cx="3063538" cy="1917548"/>
          </a:xfrm>
          <a:prstGeom prst="rect">
            <a:avLst/>
          </a:prstGeom>
        </p:spPr>
      </p:pic>
      <p:pic>
        <p:nvPicPr>
          <p:cNvPr id="16" name="Picture 15" descr="The figure is an example of a distribution curve with several shaded areas and is similare to figure 4.10. the area A is the same in Figure 4.10 as here in Figure 4.11, but the side of the normal distribution it is on has changed as the sign of the z score changes. This shows the symmetry between positive and negative z scores. The same is true for area B in the two figures and for area C.&#10;" title="Figure 4.11">
            <a:extLst>
              <a:ext uri="{FF2B5EF4-FFF2-40B4-BE49-F238E27FC236}">
                <a16:creationId xmlns:a16="http://schemas.microsoft.com/office/drawing/2014/main" id="{75886E0B-24FB-4D63-8AE1-0BD0E018D1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653" y="3258983"/>
            <a:ext cx="3063539" cy="1956127"/>
          </a:xfrm>
          <a:prstGeom prst="rect">
            <a:avLst/>
          </a:prstGeom>
        </p:spPr>
      </p:pic>
    </p:spTree>
    <p:extLst>
      <p:ext uri="{BB962C8B-B14F-4D97-AF65-F5344CB8AC3E}">
        <p14:creationId xmlns:p14="http://schemas.microsoft.com/office/powerpoint/2010/main" val="306267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001000" cy="502602"/>
          </a:xfrm>
        </p:spPr>
        <p:txBody>
          <a:bodyPr>
            <a:normAutofit fontScale="90000"/>
          </a:bodyPr>
          <a:lstStyle/>
          <a:p>
            <a:r>
              <a:rPr lang="en-US" sz="4000" dirty="0"/>
              <a:t>Findings Under Area C/B Under the Curve	</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2CE0F254-9AD3-49E8-84BC-FDCFA1D47EFB}"/>
              </a:ext>
            </a:extLst>
          </p:cNvPr>
          <p:cNvSpPr>
            <a:spLocks noGrp="1"/>
          </p:cNvSpPr>
          <p:nvPr>
            <p:ph idx="1"/>
          </p:nvPr>
        </p:nvSpPr>
        <p:spPr>
          <a:xfrm>
            <a:off x="457200" y="990627"/>
            <a:ext cx="3989071" cy="4525963"/>
          </a:xfrm>
        </p:spPr>
        <p:txBody>
          <a:bodyPr>
            <a:normAutofit fontScale="77500" lnSpcReduction="20000"/>
          </a:bodyPr>
          <a:lstStyle/>
          <a:p>
            <a:r>
              <a:rPr lang="en-US" dirty="0"/>
              <a:t>Area C – Figure 4.10</a:t>
            </a:r>
          </a:p>
          <a:p>
            <a:pPr lvl="1"/>
            <a:r>
              <a:rPr lang="en-US" dirty="0"/>
              <a:t>Shaded \\\ (Area B)</a:t>
            </a:r>
          </a:p>
          <a:p>
            <a:pPr lvl="1"/>
            <a:r>
              <a:rPr lang="en-US" dirty="0"/>
              <a:t>Section that falls above </a:t>
            </a:r>
            <a:r>
              <a:rPr lang="en-US" i="1" dirty="0"/>
              <a:t>z</a:t>
            </a:r>
            <a:r>
              <a:rPr lang="en-US" dirty="0"/>
              <a:t> = 0.50</a:t>
            </a:r>
          </a:p>
          <a:p>
            <a:r>
              <a:rPr lang="en-US" dirty="0"/>
              <a:t>Area C –  Figure 4.11</a:t>
            </a:r>
          </a:p>
          <a:p>
            <a:pPr lvl="1"/>
            <a:r>
              <a:rPr lang="en-US" dirty="0"/>
              <a:t>Shaded \\\ (Area B)</a:t>
            </a:r>
          </a:p>
          <a:p>
            <a:pPr lvl="1"/>
            <a:r>
              <a:rPr lang="en-US" dirty="0"/>
              <a:t>Changes sides as the sign of the </a:t>
            </a:r>
            <a:r>
              <a:rPr lang="en-US" i="1" dirty="0"/>
              <a:t>z</a:t>
            </a:r>
            <a:r>
              <a:rPr lang="en-US" dirty="0"/>
              <a:t> score changes</a:t>
            </a:r>
          </a:p>
          <a:p>
            <a:pPr lvl="1"/>
            <a:r>
              <a:rPr lang="en-US" dirty="0"/>
              <a:t>Shows the symmetry between positive and negative </a:t>
            </a:r>
            <a:r>
              <a:rPr lang="en-US" i="1" dirty="0"/>
              <a:t>z</a:t>
            </a:r>
            <a:r>
              <a:rPr lang="en-US" dirty="0"/>
              <a:t> scores</a:t>
            </a:r>
          </a:p>
          <a:p>
            <a:r>
              <a:rPr lang="en-US" dirty="0"/>
              <a:t>Corresponds to column C in Appendix Table 1</a:t>
            </a:r>
          </a:p>
        </p:txBody>
      </p:sp>
      <p:sp>
        <p:nvSpPr>
          <p:cNvPr id="12" name="TextBox 11">
            <a:extLst>
              <a:ext uri="{FF2B5EF4-FFF2-40B4-BE49-F238E27FC236}">
                <a16:creationId xmlns:a16="http://schemas.microsoft.com/office/drawing/2014/main" id="{A59032B5-6D57-4618-807E-CC51615AF5DB}"/>
              </a:ext>
            </a:extLst>
          </p:cNvPr>
          <p:cNvSpPr txBox="1"/>
          <p:nvPr/>
        </p:nvSpPr>
        <p:spPr>
          <a:xfrm>
            <a:off x="4697730" y="2930946"/>
            <a:ext cx="4455413" cy="338554"/>
          </a:xfrm>
          <a:prstGeom prst="rect">
            <a:avLst/>
          </a:prstGeom>
          <a:noFill/>
        </p:spPr>
        <p:txBody>
          <a:bodyPr wrap="square" rtlCol="0">
            <a:spAutoFit/>
          </a:bodyPr>
          <a:lstStyle/>
          <a:p>
            <a:r>
              <a:rPr lang="en-US" sz="1600" dirty="0">
                <a:solidFill>
                  <a:srgbClr val="000000"/>
                </a:solidFill>
              </a:rPr>
              <a:t>Finding Areas Under the Curve  for a </a:t>
            </a:r>
            <a:r>
              <a:rPr lang="en-US" sz="1600" i="1" dirty="0">
                <a:solidFill>
                  <a:srgbClr val="000000"/>
                </a:solidFill>
              </a:rPr>
              <a:t>z</a:t>
            </a:r>
            <a:r>
              <a:rPr lang="en-US" sz="1600" dirty="0">
                <a:solidFill>
                  <a:srgbClr val="000000"/>
                </a:solidFill>
              </a:rPr>
              <a:t> Score of 0.50</a:t>
            </a:r>
            <a:endParaRPr lang="en-US" sz="1800" dirty="0">
              <a:solidFill>
                <a:srgbClr val="000000"/>
              </a:solidFill>
            </a:endParaRPr>
          </a:p>
        </p:txBody>
      </p:sp>
      <p:sp>
        <p:nvSpPr>
          <p:cNvPr id="13" name="TextBox 12">
            <a:extLst>
              <a:ext uri="{FF2B5EF4-FFF2-40B4-BE49-F238E27FC236}">
                <a16:creationId xmlns:a16="http://schemas.microsoft.com/office/drawing/2014/main" id="{253D72E6-AEE5-4588-B6BE-ED791F58DC8C}"/>
              </a:ext>
            </a:extLst>
          </p:cNvPr>
          <p:cNvSpPr txBox="1"/>
          <p:nvPr/>
        </p:nvSpPr>
        <p:spPr>
          <a:xfrm>
            <a:off x="4628006" y="5153044"/>
            <a:ext cx="4594860" cy="338554"/>
          </a:xfrm>
          <a:prstGeom prst="rect">
            <a:avLst/>
          </a:prstGeom>
          <a:noFill/>
        </p:spPr>
        <p:txBody>
          <a:bodyPr wrap="square" rtlCol="0">
            <a:spAutoFit/>
          </a:bodyPr>
          <a:lstStyle/>
          <a:p>
            <a:r>
              <a:rPr lang="en-US" sz="1600" dirty="0">
                <a:solidFill>
                  <a:srgbClr val="000000"/>
                </a:solidFill>
              </a:rPr>
              <a:t>Finding Areas Under the Curve  for a </a:t>
            </a:r>
            <a:r>
              <a:rPr lang="en-US" sz="1600" i="1" dirty="0">
                <a:solidFill>
                  <a:srgbClr val="000000"/>
                </a:solidFill>
              </a:rPr>
              <a:t>z</a:t>
            </a:r>
            <a:r>
              <a:rPr lang="en-US" sz="1600" dirty="0">
                <a:solidFill>
                  <a:srgbClr val="000000"/>
                </a:solidFill>
              </a:rPr>
              <a:t> Score of </a:t>
            </a:r>
            <a:r>
              <a:rPr lang="en-US" sz="1600" dirty="0">
                <a:solidFill>
                  <a:srgbClr val="000000"/>
                </a:solidFill>
                <a:cs typeface="Arial" panose="020B0604020202020204" pitchFamily="34" charset="0"/>
              </a:rPr>
              <a:t>−</a:t>
            </a:r>
            <a:r>
              <a:rPr lang="en-US" sz="1600" dirty="0">
                <a:solidFill>
                  <a:srgbClr val="000000"/>
                </a:solidFill>
              </a:rPr>
              <a:t>0.50</a:t>
            </a:r>
            <a:endParaRPr lang="en-US" sz="1800" dirty="0">
              <a:solidFill>
                <a:srgbClr val="000000"/>
              </a:solidFill>
            </a:endParaRPr>
          </a:p>
        </p:txBody>
      </p:sp>
      <p:pic>
        <p:nvPicPr>
          <p:cNvPr id="15" name="Picture 14" descr="The figure is an example of a distribution curve with several shaded areas. Area A, is the portion of the normal curve that falls below z = 0.50. Area B, the shaded area, is the section from the mean to z = 0.50. Area C, is the section that falls above z = 0.50. &#10;These areas, A, B, and C, correspond to the columns A, B, and C in Appendix Table 1." title="Figure 4.10">
            <a:extLst>
              <a:ext uri="{FF2B5EF4-FFF2-40B4-BE49-F238E27FC236}">
                <a16:creationId xmlns:a16="http://schemas.microsoft.com/office/drawing/2014/main" id="{11321591-7944-4FC9-A1DF-1C87C1B5B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54" y="920135"/>
            <a:ext cx="3063538" cy="1917548"/>
          </a:xfrm>
          <a:prstGeom prst="rect">
            <a:avLst/>
          </a:prstGeom>
        </p:spPr>
      </p:pic>
      <p:pic>
        <p:nvPicPr>
          <p:cNvPr id="16" name="Picture 15" descr="The figure is an example of a distribution curve with several shaded areas and is similare to figure 4.10. the area A is the same in Figure 4.10 as here in Figure 4.11, but the side of the normal distribution it is on has changed as the sign of the z score changes. This shows the symmetry between positive and negative z scores. The same is true for area B in the two figures and for area C.&#10;" title="Figure 4.11">
            <a:extLst>
              <a:ext uri="{FF2B5EF4-FFF2-40B4-BE49-F238E27FC236}">
                <a16:creationId xmlns:a16="http://schemas.microsoft.com/office/drawing/2014/main" id="{75886E0B-24FB-4D63-8AE1-0BD0E018D1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653" y="3258983"/>
            <a:ext cx="3063539" cy="1956127"/>
          </a:xfrm>
          <a:prstGeom prst="rect">
            <a:avLst/>
          </a:prstGeom>
        </p:spPr>
      </p:pic>
    </p:spTree>
    <p:extLst>
      <p:ext uri="{BB962C8B-B14F-4D97-AF65-F5344CB8AC3E}">
        <p14:creationId xmlns:p14="http://schemas.microsoft.com/office/powerpoint/2010/main" val="1879685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012430" cy="955890"/>
          </a:xfrm>
        </p:spPr>
        <p:txBody>
          <a:bodyPr>
            <a:normAutofit fontScale="90000"/>
          </a:bodyPr>
          <a:lstStyle/>
          <a:p>
            <a:pPr algn="l"/>
            <a:r>
              <a:rPr lang="en-US" sz="4000" dirty="0"/>
              <a:t>Flowchart for Finding Areas Under the Normal Curve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BF9E808C-E45F-4613-9FA1-AD2738960D41}"/>
              </a:ext>
            </a:extLst>
          </p:cNvPr>
          <p:cNvSpPr>
            <a:spLocks noGrp="1"/>
          </p:cNvSpPr>
          <p:nvPr>
            <p:ph idx="1"/>
          </p:nvPr>
        </p:nvSpPr>
        <p:spPr>
          <a:xfrm>
            <a:off x="228600" y="1397763"/>
            <a:ext cx="4038600" cy="4525963"/>
          </a:xfrm>
        </p:spPr>
        <p:txBody>
          <a:bodyPr>
            <a:normAutofit fontScale="77500" lnSpcReduction="20000"/>
          </a:bodyPr>
          <a:lstStyle/>
          <a:p>
            <a:pPr>
              <a:lnSpc>
                <a:spcPct val="120000"/>
              </a:lnSpc>
              <a:spcBef>
                <a:spcPts val="0"/>
              </a:spcBef>
            </a:pPr>
            <a:r>
              <a:rPr lang="en-US" dirty="0"/>
              <a:t>Choosing Column A, B, or C</a:t>
            </a:r>
          </a:p>
          <a:p>
            <a:pPr lvl="1">
              <a:lnSpc>
                <a:spcPct val="120000"/>
              </a:lnSpc>
              <a:spcBef>
                <a:spcPts val="0"/>
              </a:spcBef>
            </a:pPr>
            <a:r>
              <a:rPr lang="en-US" dirty="0"/>
              <a:t>Start by making a sketch of the normal distribution. </a:t>
            </a:r>
          </a:p>
          <a:p>
            <a:pPr lvl="1">
              <a:lnSpc>
                <a:spcPct val="120000"/>
              </a:lnSpc>
              <a:spcBef>
                <a:spcPts val="0"/>
              </a:spcBef>
            </a:pPr>
            <a:r>
              <a:rPr lang="en-US" dirty="0"/>
              <a:t>Shade in the area one wishes to find in order to make a rough estimate.</a:t>
            </a:r>
          </a:p>
          <a:p>
            <a:pPr lvl="1">
              <a:lnSpc>
                <a:spcPct val="120000"/>
              </a:lnSpc>
              <a:spcBef>
                <a:spcPts val="0"/>
              </a:spcBef>
            </a:pPr>
            <a:r>
              <a:rPr lang="en-US" dirty="0"/>
              <a:t>Use flowchart to determine which column (A, B, or C) of Appendix Table 1 will lead to the exact answer.</a:t>
            </a:r>
          </a:p>
        </p:txBody>
      </p:sp>
      <p:pic>
        <p:nvPicPr>
          <p:cNvPr id="13" name="Picture 12" descr="The figure is a flowchart for finding areas under the normal curve. It is always a good idea to make a sketch of the normal distribution and&#10;shade in the area one wishes to find in order to make a rough estimate. Then, use this&#10;flowchart to determine which column (A, B, or C) of Appendix Table 1 will lead to the&#10;exact answer." title="Figure 4.12">
            <a:extLst>
              <a:ext uri="{FF2B5EF4-FFF2-40B4-BE49-F238E27FC236}">
                <a16:creationId xmlns:a16="http://schemas.microsoft.com/office/drawing/2014/main" id="{0A72A6E2-7A94-4AE8-98FE-B18CFAD65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979304"/>
            <a:ext cx="3661410" cy="4441063"/>
          </a:xfrm>
          <a:prstGeom prst="rect">
            <a:avLst/>
          </a:prstGeom>
        </p:spPr>
      </p:pic>
      <p:pic>
        <p:nvPicPr>
          <p:cNvPr id="14" name="Picture 13" descr="The figure is a flowchart for finding areas under the normal curve. It is always a good idea to make a sketch of the normal distribution and&#10;shade in the area one wishes to find in order to make a rough estimate. Then, use this&#10;flowchart to determine which column (A, B, or C) of Appendix Table 1 will lead to the&#10;exact answer." title="Figure 4.12">
            <a:extLst>
              <a:ext uri="{FF2B5EF4-FFF2-40B4-BE49-F238E27FC236}">
                <a16:creationId xmlns:a16="http://schemas.microsoft.com/office/drawing/2014/main" id="{18ABBC52-9AE9-4956-BD82-222944F63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530" y="78407"/>
            <a:ext cx="4437020" cy="5381830"/>
          </a:xfrm>
          <a:prstGeom prst="rect">
            <a:avLst/>
          </a:prstGeom>
        </p:spPr>
      </p:pic>
    </p:spTree>
    <p:extLst>
      <p:ext uri="{BB962C8B-B14F-4D97-AF65-F5344CB8AC3E}">
        <p14:creationId xmlns:p14="http://schemas.microsoft.com/office/powerpoint/2010/main" val="10710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012430" cy="955890"/>
          </a:xfrm>
        </p:spPr>
        <p:txBody>
          <a:bodyPr>
            <a:normAutofit fontScale="90000"/>
          </a:bodyPr>
          <a:lstStyle/>
          <a:p>
            <a:pPr algn="l"/>
            <a:r>
              <a:rPr lang="en-US" sz="4000" dirty="0"/>
              <a:t>What Percentage of Cases Fall Above a z Score?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D50292CB-013B-43DD-9897-414F13322484}"/>
              </a:ext>
            </a:extLst>
          </p:cNvPr>
          <p:cNvSpPr>
            <a:spLocks noGrp="1"/>
          </p:cNvSpPr>
          <p:nvPr>
            <p:ph idx="1"/>
          </p:nvPr>
        </p:nvSpPr>
        <p:spPr>
          <a:xfrm>
            <a:off x="381000" y="1663517"/>
            <a:ext cx="7467600" cy="4525963"/>
          </a:xfrm>
        </p:spPr>
        <p:txBody>
          <a:bodyPr/>
          <a:lstStyle/>
          <a:p>
            <a:pPr>
              <a:spcBef>
                <a:spcPts val="0"/>
              </a:spcBef>
            </a:pPr>
            <a:r>
              <a:rPr lang="en-US" dirty="0"/>
              <a:t>Example</a:t>
            </a:r>
          </a:p>
          <a:p>
            <a:pPr marL="457200" lvl="1" indent="0">
              <a:spcBef>
                <a:spcPts val="0"/>
              </a:spcBef>
              <a:buNone/>
            </a:pPr>
            <a:r>
              <a:rPr lang="en-US" dirty="0"/>
              <a:t>What percentage of </a:t>
            </a:r>
            <a:br>
              <a:rPr lang="en-US" dirty="0"/>
            </a:br>
            <a:r>
              <a:rPr lang="en-US" dirty="0"/>
              <a:t>cases fall above a </a:t>
            </a:r>
            <a:br>
              <a:rPr lang="en-US" dirty="0"/>
            </a:br>
            <a:r>
              <a:rPr lang="en-US" i="1" dirty="0"/>
              <a:t>z</a:t>
            </a:r>
            <a:r>
              <a:rPr lang="en-US" dirty="0"/>
              <a:t> score of </a:t>
            </a:r>
            <a:r>
              <a:rPr lang="en-US" dirty="0">
                <a:cs typeface="Arial" panose="020B0604020202020204" pitchFamily="34" charset="0"/>
              </a:rPr>
              <a:t>−</a:t>
            </a:r>
            <a:r>
              <a:rPr lang="en-US" dirty="0"/>
              <a:t>2.30?</a:t>
            </a:r>
          </a:p>
          <a:p>
            <a:pPr lvl="2">
              <a:spcBef>
                <a:spcPts val="0"/>
              </a:spcBef>
            </a:pPr>
            <a:r>
              <a:rPr lang="en-US" dirty="0"/>
              <a:t>Make a sketch</a:t>
            </a:r>
          </a:p>
          <a:p>
            <a:pPr lvl="2">
              <a:spcBef>
                <a:spcPts val="0"/>
              </a:spcBef>
            </a:pPr>
            <a:r>
              <a:rPr lang="en-US" dirty="0"/>
              <a:t>Vertical line drawn at </a:t>
            </a:r>
            <a:r>
              <a:rPr lang="en-US" i="1" dirty="0"/>
              <a:t>z </a:t>
            </a:r>
            <a:r>
              <a:rPr lang="en-US" dirty="0"/>
              <a:t>= </a:t>
            </a:r>
            <a:r>
              <a:rPr lang="en-US" dirty="0">
                <a:cs typeface="Arial" panose="020B0604020202020204" pitchFamily="34" charset="0"/>
              </a:rPr>
              <a:t>−</a:t>
            </a:r>
            <a:r>
              <a:rPr lang="en-US" dirty="0"/>
              <a:t>2.30</a:t>
            </a:r>
          </a:p>
          <a:p>
            <a:pPr lvl="2">
              <a:spcBef>
                <a:spcPts val="0"/>
              </a:spcBef>
            </a:pPr>
            <a:r>
              <a:rPr lang="en-US" dirty="0"/>
              <a:t>Area to the right of the line is hatched in</a:t>
            </a:r>
          </a:p>
          <a:p>
            <a:pPr lvl="2">
              <a:spcBef>
                <a:spcPts val="0"/>
              </a:spcBef>
            </a:pPr>
            <a:r>
              <a:rPr lang="en-US" dirty="0"/>
              <a:t>Use flowchart in Figure 4.12</a:t>
            </a:r>
          </a:p>
          <a:p>
            <a:pPr lvl="2">
              <a:spcBef>
                <a:spcPts val="0"/>
              </a:spcBef>
            </a:pPr>
            <a:r>
              <a:rPr lang="en-US" dirty="0"/>
              <a:t>Directs you to use Column A</a:t>
            </a:r>
          </a:p>
        </p:txBody>
      </p:sp>
      <p:sp>
        <p:nvSpPr>
          <p:cNvPr id="13" name="TextBox 12">
            <a:extLst>
              <a:ext uri="{FF2B5EF4-FFF2-40B4-BE49-F238E27FC236}">
                <a16:creationId xmlns:a16="http://schemas.microsoft.com/office/drawing/2014/main" id="{DC95043F-5F0A-4E3D-B7E0-C9343F655C0B}"/>
              </a:ext>
            </a:extLst>
          </p:cNvPr>
          <p:cNvSpPr txBox="1"/>
          <p:nvPr/>
        </p:nvSpPr>
        <p:spPr>
          <a:xfrm>
            <a:off x="4601392" y="3415725"/>
            <a:ext cx="4314008" cy="338554"/>
          </a:xfrm>
          <a:prstGeom prst="rect">
            <a:avLst/>
          </a:prstGeom>
          <a:noFill/>
        </p:spPr>
        <p:txBody>
          <a:bodyPr wrap="square" rtlCol="0">
            <a:spAutoFit/>
          </a:bodyPr>
          <a:lstStyle/>
          <a:p>
            <a:r>
              <a:rPr lang="en-US" sz="1600" dirty="0">
                <a:solidFill>
                  <a:srgbClr val="000000"/>
                </a:solidFill>
              </a:rPr>
              <a:t>Sketch for Finding Area Above a </a:t>
            </a:r>
            <a:r>
              <a:rPr lang="en-US" sz="1600" i="1" dirty="0">
                <a:solidFill>
                  <a:srgbClr val="000000"/>
                </a:solidFill>
              </a:rPr>
              <a:t>z</a:t>
            </a:r>
            <a:r>
              <a:rPr lang="en-US" sz="1600" dirty="0">
                <a:solidFill>
                  <a:srgbClr val="000000"/>
                </a:solidFill>
              </a:rPr>
              <a:t> Score of </a:t>
            </a:r>
            <a:r>
              <a:rPr lang="en-US" sz="1600" dirty="0">
                <a:solidFill>
                  <a:srgbClr val="000000"/>
                </a:solidFill>
                <a:cs typeface="Arial" panose="020B0604020202020204" pitchFamily="34" charset="0"/>
              </a:rPr>
              <a:t>−</a:t>
            </a:r>
            <a:r>
              <a:rPr lang="en-US" sz="1600" dirty="0">
                <a:solidFill>
                  <a:srgbClr val="000000"/>
                </a:solidFill>
              </a:rPr>
              <a:t>2.30</a:t>
            </a:r>
            <a:endParaRPr lang="en-US" sz="1800" dirty="0">
              <a:solidFill>
                <a:srgbClr val="000000"/>
              </a:solidFill>
            </a:endParaRPr>
          </a:p>
        </p:txBody>
      </p:sp>
      <p:pic>
        <p:nvPicPr>
          <p:cNvPr id="14" name="Picture 13" descr="The figure is a Sketch for Finding Area above a z Score of -2.30" title="Figure 4.13">
            <a:extLst>
              <a:ext uri="{FF2B5EF4-FFF2-40B4-BE49-F238E27FC236}">
                <a16:creationId xmlns:a16="http://schemas.microsoft.com/office/drawing/2014/main" id="{522845F6-CBD3-4C1D-9D6D-4D84E8261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064814"/>
            <a:ext cx="3733800" cy="2350911"/>
          </a:xfrm>
          <a:prstGeom prst="rect">
            <a:avLst/>
          </a:prstGeom>
        </p:spPr>
      </p:pic>
    </p:spTree>
    <p:extLst>
      <p:ext uri="{BB962C8B-B14F-4D97-AF65-F5344CB8AC3E}">
        <p14:creationId xmlns:p14="http://schemas.microsoft.com/office/powerpoint/2010/main" val="255748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012430" cy="955890"/>
          </a:xfrm>
        </p:spPr>
        <p:txBody>
          <a:bodyPr>
            <a:normAutofit fontScale="90000"/>
          </a:bodyPr>
          <a:lstStyle/>
          <a:p>
            <a:pPr algn="l"/>
            <a:r>
              <a:rPr lang="en-US" sz="4000" dirty="0"/>
              <a:t>What Percentage of Cases Fall from the Mean to a </a:t>
            </a:r>
            <a:r>
              <a:rPr lang="en-US" sz="4000" i="1" dirty="0"/>
              <a:t>z</a:t>
            </a:r>
            <a:r>
              <a:rPr lang="en-US" sz="4000" dirty="0"/>
              <a:t> Score?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D50292CB-013B-43DD-9897-414F13322484}"/>
              </a:ext>
            </a:extLst>
          </p:cNvPr>
          <p:cNvSpPr>
            <a:spLocks noGrp="1"/>
          </p:cNvSpPr>
          <p:nvPr>
            <p:ph idx="1"/>
          </p:nvPr>
        </p:nvSpPr>
        <p:spPr>
          <a:xfrm>
            <a:off x="381000" y="1663517"/>
            <a:ext cx="7467600" cy="4525963"/>
          </a:xfrm>
        </p:spPr>
        <p:txBody>
          <a:bodyPr/>
          <a:lstStyle/>
          <a:p>
            <a:pPr>
              <a:spcBef>
                <a:spcPts val="0"/>
              </a:spcBef>
            </a:pPr>
            <a:r>
              <a:rPr lang="en-US" dirty="0"/>
              <a:t>Example</a:t>
            </a:r>
          </a:p>
          <a:p>
            <a:pPr marL="457200" lvl="1" indent="0">
              <a:spcBef>
                <a:spcPts val="0"/>
              </a:spcBef>
              <a:buNone/>
            </a:pPr>
            <a:r>
              <a:rPr lang="en-US" dirty="0"/>
              <a:t>What’s the area </a:t>
            </a:r>
            <a:br>
              <a:rPr lang="en-US" dirty="0"/>
            </a:br>
            <a:r>
              <a:rPr lang="en-US" dirty="0"/>
              <a:t>from the mean to </a:t>
            </a:r>
            <a:br>
              <a:rPr lang="en-US" dirty="0"/>
            </a:br>
            <a:r>
              <a:rPr lang="en-US" i="1" dirty="0"/>
              <a:t>z</a:t>
            </a:r>
            <a:r>
              <a:rPr lang="en-US" dirty="0"/>
              <a:t> score of 1.50?</a:t>
            </a:r>
          </a:p>
          <a:p>
            <a:pPr lvl="2">
              <a:spcBef>
                <a:spcPts val="0"/>
              </a:spcBef>
            </a:pPr>
            <a:r>
              <a:rPr lang="en-US" dirty="0"/>
              <a:t>Make a sketch</a:t>
            </a:r>
          </a:p>
          <a:p>
            <a:pPr lvl="2">
              <a:spcBef>
                <a:spcPts val="0"/>
              </a:spcBef>
            </a:pPr>
            <a:r>
              <a:rPr lang="en-US" dirty="0"/>
              <a:t>Vertical line drawn at </a:t>
            </a:r>
            <a:r>
              <a:rPr lang="en-US" i="1" dirty="0"/>
              <a:t>z</a:t>
            </a:r>
            <a:r>
              <a:rPr lang="en-US" dirty="0"/>
              <a:t> = 1.50</a:t>
            </a:r>
          </a:p>
          <a:p>
            <a:pPr lvl="2">
              <a:spcBef>
                <a:spcPts val="0"/>
              </a:spcBef>
            </a:pPr>
            <a:r>
              <a:rPr lang="en-US" dirty="0"/>
              <a:t>Area from </a:t>
            </a:r>
            <a:r>
              <a:rPr lang="en-US" i="1" dirty="0"/>
              <a:t>z</a:t>
            </a:r>
            <a:r>
              <a:rPr lang="en-US" dirty="0"/>
              <a:t> = 0.00 to </a:t>
            </a:r>
            <a:r>
              <a:rPr lang="en-US" i="1" dirty="0"/>
              <a:t>z</a:t>
            </a:r>
            <a:r>
              <a:rPr lang="en-US" dirty="0"/>
              <a:t> = 1.50 is hatched in</a:t>
            </a:r>
          </a:p>
          <a:p>
            <a:pPr lvl="2">
              <a:spcBef>
                <a:spcPts val="0"/>
              </a:spcBef>
            </a:pPr>
            <a:r>
              <a:rPr lang="en-US" dirty="0"/>
              <a:t>Use flowchart in Figure 4.12</a:t>
            </a:r>
          </a:p>
          <a:p>
            <a:pPr lvl="2">
              <a:spcBef>
                <a:spcPts val="0"/>
              </a:spcBef>
            </a:pPr>
            <a:r>
              <a:rPr lang="en-US" dirty="0"/>
              <a:t>Directs you to use Column B</a:t>
            </a:r>
          </a:p>
        </p:txBody>
      </p:sp>
      <p:sp>
        <p:nvSpPr>
          <p:cNvPr id="7" name="TextBox 6">
            <a:extLst>
              <a:ext uri="{FF2B5EF4-FFF2-40B4-BE49-F238E27FC236}">
                <a16:creationId xmlns:a16="http://schemas.microsoft.com/office/drawing/2014/main" id="{7D7395D0-4F7E-43EF-94FE-BB71D5BCCB77}"/>
              </a:ext>
            </a:extLst>
          </p:cNvPr>
          <p:cNvSpPr txBox="1"/>
          <p:nvPr/>
        </p:nvSpPr>
        <p:spPr>
          <a:xfrm>
            <a:off x="4495800" y="3276600"/>
            <a:ext cx="4572000" cy="584775"/>
          </a:xfrm>
          <a:prstGeom prst="rect">
            <a:avLst/>
          </a:prstGeom>
          <a:noFill/>
        </p:spPr>
        <p:txBody>
          <a:bodyPr wrap="square" rtlCol="0">
            <a:spAutoFit/>
          </a:bodyPr>
          <a:lstStyle/>
          <a:p>
            <a:r>
              <a:rPr lang="en-US" sz="1600" dirty="0">
                <a:solidFill>
                  <a:srgbClr val="000000"/>
                </a:solidFill>
              </a:rPr>
              <a:t>Sketch for Finding Area from the Mean to a  </a:t>
            </a:r>
            <a:r>
              <a:rPr lang="en-US" sz="1600" i="1" dirty="0">
                <a:solidFill>
                  <a:srgbClr val="000000"/>
                </a:solidFill>
              </a:rPr>
              <a:t>z</a:t>
            </a:r>
            <a:r>
              <a:rPr lang="en-US" sz="1600" dirty="0">
                <a:solidFill>
                  <a:srgbClr val="000000"/>
                </a:solidFill>
              </a:rPr>
              <a:t> Score of 1.50</a:t>
            </a:r>
            <a:endParaRPr lang="en-US" sz="1800" dirty="0">
              <a:solidFill>
                <a:srgbClr val="000000"/>
              </a:solidFill>
            </a:endParaRPr>
          </a:p>
        </p:txBody>
      </p:sp>
      <p:pic>
        <p:nvPicPr>
          <p:cNvPr id="8" name="Picture 7" title="Figure 4.14">
            <a:extLst>
              <a:ext uri="{FF2B5EF4-FFF2-40B4-BE49-F238E27FC236}">
                <a16:creationId xmlns:a16="http://schemas.microsoft.com/office/drawing/2014/main" id="{C83BD3AF-C80D-4873-8606-9996E09DA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988060"/>
            <a:ext cx="3613484" cy="2288540"/>
          </a:xfrm>
          <a:prstGeom prst="rect">
            <a:avLst/>
          </a:prstGeom>
        </p:spPr>
      </p:pic>
    </p:spTree>
    <p:extLst>
      <p:ext uri="{BB962C8B-B14F-4D97-AF65-F5344CB8AC3E}">
        <p14:creationId xmlns:p14="http://schemas.microsoft.com/office/powerpoint/2010/main" val="2287092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715250" cy="955890"/>
          </a:xfrm>
        </p:spPr>
        <p:txBody>
          <a:bodyPr>
            <a:normAutofit fontScale="90000"/>
          </a:bodyPr>
          <a:lstStyle/>
          <a:p>
            <a:pPr algn="l"/>
            <a:r>
              <a:rPr lang="en-US" sz="4000" dirty="0"/>
              <a:t>What Percentage of Cases Fall Below a z Score?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D50292CB-013B-43DD-9897-414F13322484}"/>
              </a:ext>
            </a:extLst>
          </p:cNvPr>
          <p:cNvSpPr>
            <a:spLocks noGrp="1"/>
          </p:cNvSpPr>
          <p:nvPr>
            <p:ph idx="1"/>
          </p:nvPr>
        </p:nvSpPr>
        <p:spPr>
          <a:xfrm>
            <a:off x="381002" y="1400627"/>
            <a:ext cx="3886198" cy="3960043"/>
          </a:xfrm>
        </p:spPr>
        <p:txBody>
          <a:bodyPr>
            <a:normAutofit fontScale="92500" lnSpcReduction="10000"/>
          </a:bodyPr>
          <a:lstStyle/>
          <a:p>
            <a:pPr>
              <a:spcBef>
                <a:spcPts val="0"/>
              </a:spcBef>
            </a:pPr>
            <a:r>
              <a:rPr lang="en-US" dirty="0"/>
              <a:t>Example</a:t>
            </a:r>
          </a:p>
          <a:p>
            <a:pPr marL="457200" lvl="1" indent="0">
              <a:spcBef>
                <a:spcPts val="0"/>
              </a:spcBef>
              <a:buNone/>
            </a:pPr>
            <a:r>
              <a:rPr lang="en-US" dirty="0"/>
              <a:t>What’s the area below a </a:t>
            </a:r>
            <a:r>
              <a:rPr lang="en-US" i="1" dirty="0"/>
              <a:t>z</a:t>
            </a:r>
            <a:r>
              <a:rPr lang="en-US" dirty="0"/>
              <a:t> score of </a:t>
            </a:r>
            <a:r>
              <a:rPr lang="en-US" dirty="0">
                <a:latin typeface="Arial" panose="020B0604020202020204" pitchFamily="34" charset="0"/>
                <a:cs typeface="Arial" panose="020B0604020202020204" pitchFamily="34" charset="0"/>
              </a:rPr>
              <a:t>−</a:t>
            </a:r>
            <a:r>
              <a:rPr lang="en-US" dirty="0"/>
              <a:t>0.75?</a:t>
            </a:r>
          </a:p>
          <a:p>
            <a:pPr lvl="2">
              <a:spcBef>
                <a:spcPts val="0"/>
              </a:spcBef>
            </a:pPr>
            <a:r>
              <a:rPr lang="en-US" dirty="0"/>
              <a:t>Make a sketch</a:t>
            </a:r>
          </a:p>
          <a:p>
            <a:pPr lvl="2">
              <a:spcBef>
                <a:spcPts val="0"/>
              </a:spcBef>
            </a:pPr>
            <a:r>
              <a:rPr lang="en-US" dirty="0"/>
              <a:t>Vertical line drawn at z = </a:t>
            </a:r>
            <a:r>
              <a:rPr lang="en-US" dirty="0">
                <a:latin typeface="Arial" panose="020B0604020202020204" pitchFamily="34" charset="0"/>
                <a:cs typeface="Arial" panose="020B0604020202020204" pitchFamily="34" charset="0"/>
              </a:rPr>
              <a:t>−</a:t>
            </a:r>
            <a:r>
              <a:rPr lang="en-US" dirty="0"/>
              <a:t>0.75</a:t>
            </a:r>
          </a:p>
          <a:p>
            <a:pPr lvl="2">
              <a:spcBef>
                <a:spcPts val="0"/>
              </a:spcBef>
            </a:pPr>
            <a:r>
              <a:rPr lang="en-US" dirty="0"/>
              <a:t>Area to the left of this line is hatched in</a:t>
            </a:r>
          </a:p>
          <a:p>
            <a:pPr lvl="2">
              <a:spcBef>
                <a:spcPts val="0"/>
              </a:spcBef>
            </a:pPr>
            <a:r>
              <a:rPr lang="en-US" dirty="0"/>
              <a:t>Use flowchart in Figure 4.12</a:t>
            </a:r>
          </a:p>
          <a:p>
            <a:pPr lvl="2">
              <a:spcBef>
                <a:spcPts val="0"/>
              </a:spcBef>
            </a:pPr>
            <a:r>
              <a:rPr lang="en-US" dirty="0"/>
              <a:t>Directs you to use Column C</a:t>
            </a:r>
          </a:p>
        </p:txBody>
      </p:sp>
      <p:sp>
        <p:nvSpPr>
          <p:cNvPr id="7" name="TextBox 6">
            <a:extLst>
              <a:ext uri="{FF2B5EF4-FFF2-40B4-BE49-F238E27FC236}">
                <a16:creationId xmlns:a16="http://schemas.microsoft.com/office/drawing/2014/main" id="{2BD1F18D-2EF5-48C0-A586-6B7D3D2BDA79}"/>
              </a:ext>
            </a:extLst>
          </p:cNvPr>
          <p:cNvSpPr txBox="1"/>
          <p:nvPr/>
        </p:nvSpPr>
        <p:spPr>
          <a:xfrm>
            <a:off x="4849832" y="3758625"/>
            <a:ext cx="3619798" cy="584775"/>
          </a:xfrm>
          <a:prstGeom prst="rect">
            <a:avLst/>
          </a:prstGeom>
          <a:noFill/>
        </p:spPr>
        <p:txBody>
          <a:bodyPr wrap="square" rtlCol="0">
            <a:spAutoFit/>
          </a:bodyPr>
          <a:lstStyle/>
          <a:p>
            <a:r>
              <a:rPr lang="en-US" sz="1600" dirty="0">
                <a:solidFill>
                  <a:srgbClr val="000000"/>
                </a:solidFill>
              </a:rPr>
              <a:t>Sketch for Finding Area Less Than a  </a:t>
            </a:r>
            <a:r>
              <a:rPr lang="en-US" sz="1600" i="1" dirty="0">
                <a:solidFill>
                  <a:srgbClr val="000000"/>
                </a:solidFill>
              </a:rPr>
              <a:t>z</a:t>
            </a:r>
            <a:r>
              <a:rPr lang="en-US" sz="1600" dirty="0">
                <a:solidFill>
                  <a:srgbClr val="000000"/>
                </a:solidFill>
              </a:rPr>
              <a:t> Score = </a:t>
            </a:r>
            <a:r>
              <a:rPr lang="en-US" sz="1600" dirty="0">
                <a:solidFill>
                  <a:srgbClr val="000000"/>
                </a:solidFill>
                <a:cs typeface="Arial" panose="020B0604020202020204" pitchFamily="34" charset="0"/>
              </a:rPr>
              <a:t>−</a:t>
            </a:r>
            <a:r>
              <a:rPr lang="en-US" sz="1600" dirty="0">
                <a:solidFill>
                  <a:srgbClr val="000000"/>
                </a:solidFill>
              </a:rPr>
              <a:t>0.75</a:t>
            </a:r>
            <a:endParaRPr lang="en-US" sz="1800" dirty="0">
              <a:solidFill>
                <a:srgbClr val="000000"/>
              </a:solidFill>
            </a:endParaRPr>
          </a:p>
        </p:txBody>
      </p:sp>
      <p:pic>
        <p:nvPicPr>
          <p:cNvPr id="8" name="Picture 7" descr="Sketch for Finding Area Less Than a  z Score =-0.75" title="Figure 4.15">
            <a:extLst>
              <a:ext uri="{FF2B5EF4-FFF2-40B4-BE49-F238E27FC236}">
                <a16:creationId xmlns:a16="http://schemas.microsoft.com/office/drawing/2014/main" id="{A29DFDC5-7238-4614-BD92-7438959F5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563" y="1219200"/>
            <a:ext cx="3850105" cy="2438400"/>
          </a:xfrm>
          <a:prstGeom prst="rect">
            <a:avLst/>
          </a:prstGeom>
        </p:spPr>
      </p:pic>
    </p:spTree>
    <p:extLst>
      <p:ext uri="{BB962C8B-B14F-4D97-AF65-F5344CB8AC3E}">
        <p14:creationId xmlns:p14="http://schemas.microsoft.com/office/powerpoint/2010/main" val="103020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246120" cy="502602"/>
          </a:xfrm>
        </p:spPr>
        <p:txBody>
          <a:bodyPr>
            <a:normAutofit fontScale="90000"/>
          </a:bodyPr>
          <a:lstStyle/>
          <a:p>
            <a:r>
              <a:rPr lang="en-US" sz="4000" dirty="0"/>
              <a:t>Percentile Ranks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DE44AB62-5E5B-45FE-81C3-7A95DF383807}"/>
              </a:ext>
            </a:extLst>
          </p:cNvPr>
          <p:cNvSpPr>
            <a:spLocks noGrp="1"/>
          </p:cNvSpPr>
          <p:nvPr>
            <p:ph idx="1"/>
          </p:nvPr>
        </p:nvSpPr>
        <p:spPr>
          <a:xfrm>
            <a:off x="457200" y="943664"/>
            <a:ext cx="7692390" cy="2057400"/>
          </a:xfrm>
        </p:spPr>
        <p:txBody>
          <a:bodyPr>
            <a:normAutofit fontScale="85000" lnSpcReduction="20000"/>
          </a:bodyPr>
          <a:lstStyle/>
          <a:p>
            <a:pPr>
              <a:lnSpc>
                <a:spcPct val="120000"/>
              </a:lnSpc>
              <a:spcBef>
                <a:spcPts val="0"/>
              </a:spcBef>
            </a:pPr>
            <a:r>
              <a:rPr lang="en-US" dirty="0"/>
              <a:t>Percentile Rank</a:t>
            </a:r>
          </a:p>
          <a:p>
            <a:pPr lvl="1">
              <a:lnSpc>
                <a:spcPct val="120000"/>
              </a:lnSpc>
              <a:spcBef>
                <a:spcPts val="0"/>
              </a:spcBef>
            </a:pPr>
            <a:r>
              <a:rPr lang="en-US" dirty="0"/>
              <a:t>Percentage of cases with scores at or below a given level in a frequency distribution</a:t>
            </a:r>
          </a:p>
          <a:p>
            <a:pPr lvl="1">
              <a:lnSpc>
                <a:spcPct val="120000"/>
              </a:lnSpc>
              <a:spcBef>
                <a:spcPts val="0"/>
              </a:spcBef>
            </a:pPr>
            <a:r>
              <a:rPr lang="en-US" dirty="0"/>
              <a:t>Can be computed from </a:t>
            </a:r>
            <a:r>
              <a:rPr lang="en-US" i="1" dirty="0"/>
              <a:t>z</a:t>
            </a:r>
            <a:r>
              <a:rPr lang="en-US" dirty="0"/>
              <a:t> scores</a:t>
            </a:r>
          </a:p>
          <a:p>
            <a:pPr lvl="1">
              <a:lnSpc>
                <a:spcPct val="120000"/>
              </a:lnSpc>
              <a:spcBef>
                <a:spcPts val="0"/>
              </a:spcBef>
            </a:pPr>
            <a:r>
              <a:rPr lang="en-US" dirty="0"/>
              <a:t>Express the same information but in a different format</a:t>
            </a:r>
          </a:p>
        </p:txBody>
      </p:sp>
      <p:sp>
        <p:nvSpPr>
          <p:cNvPr id="8" name="TextBox 7">
            <a:extLst>
              <a:ext uri="{FF2B5EF4-FFF2-40B4-BE49-F238E27FC236}">
                <a16:creationId xmlns:a16="http://schemas.microsoft.com/office/drawing/2014/main" id="{02118E4F-BEB6-47D3-AD62-9AC4C6271483}"/>
              </a:ext>
            </a:extLst>
          </p:cNvPr>
          <p:cNvSpPr txBox="1"/>
          <p:nvPr/>
        </p:nvSpPr>
        <p:spPr>
          <a:xfrm>
            <a:off x="975360" y="5165126"/>
            <a:ext cx="8610600" cy="338554"/>
          </a:xfrm>
          <a:prstGeom prst="rect">
            <a:avLst/>
          </a:prstGeom>
          <a:noFill/>
        </p:spPr>
        <p:txBody>
          <a:bodyPr wrap="square" rtlCol="0">
            <a:spAutoFit/>
          </a:bodyPr>
          <a:lstStyle/>
          <a:p>
            <a:r>
              <a:rPr lang="en-US" sz="1600" dirty="0">
                <a:solidFill>
                  <a:srgbClr val="000000"/>
                </a:solidFill>
              </a:rPr>
              <a:t> Relationship Among the Area Under the Normal Curve, </a:t>
            </a:r>
            <a:r>
              <a:rPr lang="en-US" sz="1600" i="1" dirty="0">
                <a:solidFill>
                  <a:srgbClr val="000000"/>
                </a:solidFill>
              </a:rPr>
              <a:t>z</a:t>
            </a:r>
            <a:r>
              <a:rPr lang="en-US" sz="1600" dirty="0">
                <a:solidFill>
                  <a:srgbClr val="000000"/>
                </a:solidFill>
              </a:rPr>
              <a:t> Scores, and Percentile Ranks</a:t>
            </a:r>
            <a:endParaRPr lang="en-US" sz="1800" dirty="0">
              <a:solidFill>
                <a:srgbClr val="000000"/>
              </a:solidFill>
            </a:endParaRPr>
          </a:p>
        </p:txBody>
      </p:sp>
      <p:pic>
        <p:nvPicPr>
          <p:cNvPr id="10" name="Picture 9" descr="The figure shows a normal distribution that is marked off (1) with the approximate percentages in each standard deviation (34%, 14%, and 2%), (2) with z scores (from −3 to +3) on the X-axis, and (3) with approximate percentile ranks, also on the X-axis." title="Figure 4.17">
            <a:extLst>
              <a:ext uri="{FF2B5EF4-FFF2-40B4-BE49-F238E27FC236}">
                <a16:creationId xmlns:a16="http://schemas.microsoft.com/office/drawing/2014/main" id="{5F31956C-0D4E-4F59-8223-4AC58A899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591" y="3001064"/>
            <a:ext cx="3981450" cy="2149983"/>
          </a:xfrm>
          <a:prstGeom prst="rect">
            <a:avLst/>
          </a:prstGeom>
        </p:spPr>
      </p:pic>
    </p:spTree>
    <p:extLst>
      <p:ext uri="{BB962C8B-B14F-4D97-AF65-F5344CB8AC3E}">
        <p14:creationId xmlns:p14="http://schemas.microsoft.com/office/powerpoint/2010/main" val="3280176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246120" cy="502602"/>
          </a:xfrm>
        </p:spPr>
        <p:txBody>
          <a:bodyPr>
            <a:normAutofit fontScale="90000"/>
          </a:bodyPr>
          <a:lstStyle/>
          <a:p>
            <a:r>
              <a:rPr lang="en-US" sz="4000" dirty="0"/>
              <a:t>Percentile Ranks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DE44AB62-5E5B-45FE-81C3-7A95DF383807}"/>
              </a:ext>
            </a:extLst>
          </p:cNvPr>
          <p:cNvSpPr>
            <a:spLocks noGrp="1"/>
          </p:cNvSpPr>
          <p:nvPr>
            <p:ph idx="1"/>
          </p:nvPr>
        </p:nvSpPr>
        <p:spPr>
          <a:xfrm>
            <a:off x="457200" y="943664"/>
            <a:ext cx="7692390" cy="2057400"/>
          </a:xfrm>
        </p:spPr>
        <p:txBody>
          <a:bodyPr>
            <a:normAutofit fontScale="85000" lnSpcReduction="20000"/>
          </a:bodyPr>
          <a:lstStyle/>
          <a:p>
            <a:r>
              <a:rPr lang="en-US" dirty="0"/>
              <a:t>Example</a:t>
            </a:r>
          </a:p>
          <a:p>
            <a:pPr marL="457200" lvl="1" indent="0">
              <a:buNone/>
            </a:pPr>
            <a:r>
              <a:rPr lang="en-US" dirty="0"/>
              <a:t>Leah obtained a score of 600 on SAT subtest</a:t>
            </a:r>
          </a:p>
          <a:p>
            <a:pPr lvl="2"/>
            <a:r>
              <a:rPr lang="en-US" i="1" dirty="0"/>
              <a:t>z</a:t>
            </a:r>
            <a:r>
              <a:rPr lang="en-US" dirty="0"/>
              <a:t> score = 1.00, </a:t>
            </a:r>
            <a:r>
              <a:rPr lang="en-US" i="1" dirty="0"/>
              <a:t>M</a:t>
            </a:r>
            <a:r>
              <a:rPr lang="en-US" dirty="0"/>
              <a:t> = 500, </a:t>
            </a:r>
            <a:r>
              <a:rPr lang="en-US" i="1" dirty="0"/>
              <a:t>s</a:t>
            </a:r>
            <a:r>
              <a:rPr lang="en-US" dirty="0"/>
              <a:t> = 100 </a:t>
            </a:r>
          </a:p>
          <a:p>
            <a:pPr lvl="2">
              <a:lnSpc>
                <a:spcPct val="120000"/>
              </a:lnSpc>
              <a:spcBef>
                <a:spcPts val="0"/>
              </a:spcBef>
            </a:pPr>
            <a:r>
              <a:rPr lang="en-US" dirty="0"/>
              <a:t>What is Leah’s score expressed as a percentile rank (PR)?</a:t>
            </a:r>
          </a:p>
          <a:p>
            <a:pPr lvl="3"/>
            <a:r>
              <a:rPr lang="en-US" dirty="0"/>
              <a:t>Use Appendix Table 1 to solve</a:t>
            </a:r>
          </a:p>
          <a:p>
            <a:pPr lvl="3">
              <a:lnSpc>
                <a:spcPct val="120000"/>
              </a:lnSpc>
              <a:spcBef>
                <a:spcPts val="0"/>
              </a:spcBef>
            </a:pPr>
            <a:r>
              <a:rPr lang="en-US" dirty="0"/>
              <a:t>Column A</a:t>
            </a:r>
          </a:p>
        </p:txBody>
      </p:sp>
      <p:sp>
        <p:nvSpPr>
          <p:cNvPr id="9" name="TextBox 8">
            <a:extLst>
              <a:ext uri="{FF2B5EF4-FFF2-40B4-BE49-F238E27FC236}">
                <a16:creationId xmlns:a16="http://schemas.microsoft.com/office/drawing/2014/main" id="{5F4FB69C-762F-4EAA-8389-2D44B5361A77}"/>
              </a:ext>
            </a:extLst>
          </p:cNvPr>
          <p:cNvSpPr txBox="1"/>
          <p:nvPr/>
        </p:nvSpPr>
        <p:spPr>
          <a:xfrm>
            <a:off x="918210" y="5165126"/>
            <a:ext cx="8534400" cy="338554"/>
          </a:xfrm>
          <a:prstGeom prst="rect">
            <a:avLst/>
          </a:prstGeom>
          <a:noFill/>
        </p:spPr>
        <p:txBody>
          <a:bodyPr wrap="square" rtlCol="0">
            <a:spAutoFit/>
          </a:bodyPr>
          <a:lstStyle/>
          <a:p>
            <a:r>
              <a:rPr lang="en-US" sz="1600" dirty="0">
                <a:solidFill>
                  <a:srgbClr val="000000"/>
                </a:solidFill>
              </a:rPr>
              <a:t>Relationship Among the Area Under the Normal Curve,  z Scores, and Percentile Ranks</a:t>
            </a:r>
            <a:endParaRPr lang="en-US" sz="1800" dirty="0">
              <a:solidFill>
                <a:srgbClr val="000000"/>
              </a:solidFill>
            </a:endParaRPr>
          </a:p>
        </p:txBody>
      </p:sp>
      <p:pic>
        <p:nvPicPr>
          <p:cNvPr id="3" name="Picture 2" descr="The figure shows a normal distribution that is marked off (1) with the approximate percentages in each standard deviation (34%, 14%, and 2%), (2) with z scores (from −3 to +3) on the X-axis, and (3) with approximate percentile ranks, also on the X-axis." title="Figure 4.17">
            <a:extLst>
              <a:ext uri="{FF2B5EF4-FFF2-40B4-BE49-F238E27FC236}">
                <a16:creationId xmlns:a16="http://schemas.microsoft.com/office/drawing/2014/main" id="{BBBDC1D7-81F4-413D-83B4-16ADCD6AD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591" y="3001064"/>
            <a:ext cx="3981450" cy="2149983"/>
          </a:xfrm>
          <a:prstGeom prst="rect">
            <a:avLst/>
          </a:prstGeom>
        </p:spPr>
      </p:pic>
    </p:spTree>
    <p:extLst>
      <p:ext uri="{BB962C8B-B14F-4D97-AF65-F5344CB8AC3E}">
        <p14:creationId xmlns:p14="http://schemas.microsoft.com/office/powerpoint/2010/main" val="423524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246120" cy="502602"/>
          </a:xfrm>
        </p:spPr>
        <p:txBody>
          <a:bodyPr>
            <a:normAutofit fontScale="90000"/>
          </a:bodyPr>
          <a:lstStyle/>
          <a:p>
            <a:r>
              <a:rPr lang="en-US" sz="4000" dirty="0"/>
              <a:t>Percentile Ranks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DE44AB62-5E5B-45FE-81C3-7A95DF383807}"/>
              </a:ext>
            </a:extLst>
          </p:cNvPr>
          <p:cNvSpPr>
            <a:spLocks noGrp="1"/>
          </p:cNvSpPr>
          <p:nvPr>
            <p:ph idx="1"/>
          </p:nvPr>
        </p:nvSpPr>
        <p:spPr>
          <a:xfrm>
            <a:off x="457200" y="943664"/>
            <a:ext cx="7692390" cy="1809006"/>
          </a:xfrm>
        </p:spPr>
        <p:txBody>
          <a:bodyPr>
            <a:normAutofit fontScale="70000" lnSpcReduction="20000"/>
          </a:bodyPr>
          <a:lstStyle/>
          <a:p>
            <a:pPr>
              <a:lnSpc>
                <a:spcPct val="120000"/>
              </a:lnSpc>
            </a:pPr>
            <a:r>
              <a:rPr lang="en-US" dirty="0"/>
              <a:t>Example</a:t>
            </a:r>
          </a:p>
          <a:p>
            <a:pPr marL="457200" lvl="1" indent="0">
              <a:lnSpc>
                <a:spcPct val="120000"/>
              </a:lnSpc>
              <a:buNone/>
            </a:pPr>
            <a:r>
              <a:rPr lang="en-US" dirty="0"/>
              <a:t>Leah obtained a score of 600 on SAT subtest</a:t>
            </a:r>
          </a:p>
          <a:p>
            <a:pPr lvl="2">
              <a:lnSpc>
                <a:spcPct val="120000"/>
              </a:lnSpc>
            </a:pPr>
            <a:r>
              <a:rPr lang="en-US" i="1" dirty="0"/>
              <a:t>z</a:t>
            </a:r>
            <a:r>
              <a:rPr lang="en-US" dirty="0"/>
              <a:t> score = 1.00, </a:t>
            </a:r>
            <a:r>
              <a:rPr lang="en-US" i="1" dirty="0"/>
              <a:t>M </a:t>
            </a:r>
            <a:r>
              <a:rPr lang="en-US" dirty="0"/>
              <a:t>= 500, </a:t>
            </a:r>
            <a:r>
              <a:rPr lang="en-US" i="1" dirty="0"/>
              <a:t>s</a:t>
            </a:r>
            <a:r>
              <a:rPr lang="en-US" dirty="0"/>
              <a:t> = 100 </a:t>
            </a:r>
          </a:p>
          <a:p>
            <a:pPr lvl="2">
              <a:lnSpc>
                <a:spcPct val="120000"/>
              </a:lnSpc>
            </a:pPr>
            <a:r>
              <a:rPr lang="en-US" dirty="0"/>
              <a:t>Percentile rank (PR) = 84.13</a:t>
            </a:r>
          </a:p>
          <a:p>
            <a:pPr lvl="2">
              <a:lnSpc>
                <a:spcPct val="120000"/>
              </a:lnSpc>
              <a:spcBef>
                <a:spcPts val="0"/>
              </a:spcBef>
            </a:pPr>
            <a:r>
              <a:rPr lang="en-US" dirty="0"/>
              <a:t>Leah did better on this SAT subtest than about 84% of students</a:t>
            </a:r>
          </a:p>
        </p:txBody>
      </p:sp>
      <p:sp>
        <p:nvSpPr>
          <p:cNvPr id="8" name="TextBox 7">
            <a:extLst>
              <a:ext uri="{FF2B5EF4-FFF2-40B4-BE49-F238E27FC236}">
                <a16:creationId xmlns:a16="http://schemas.microsoft.com/office/drawing/2014/main" id="{DE4FFEA1-7127-4001-AF2C-29674ED70C68}"/>
              </a:ext>
            </a:extLst>
          </p:cNvPr>
          <p:cNvSpPr txBox="1"/>
          <p:nvPr/>
        </p:nvSpPr>
        <p:spPr>
          <a:xfrm>
            <a:off x="651510" y="5110302"/>
            <a:ext cx="8610600" cy="338554"/>
          </a:xfrm>
          <a:prstGeom prst="rect">
            <a:avLst/>
          </a:prstGeom>
          <a:noFill/>
        </p:spPr>
        <p:txBody>
          <a:bodyPr wrap="square" rtlCol="0">
            <a:spAutoFit/>
          </a:bodyPr>
          <a:lstStyle/>
          <a:p>
            <a:r>
              <a:rPr lang="en-US" sz="1600" dirty="0">
                <a:solidFill>
                  <a:srgbClr val="000000"/>
                </a:solidFill>
              </a:rPr>
              <a:t>Relationship Among the Area Under the Normal Curve, z Scores, and Percentile Ranks</a:t>
            </a:r>
            <a:endParaRPr lang="en-US" sz="1800" dirty="0">
              <a:solidFill>
                <a:srgbClr val="000000"/>
              </a:solidFill>
            </a:endParaRPr>
          </a:p>
        </p:txBody>
      </p:sp>
      <p:pic>
        <p:nvPicPr>
          <p:cNvPr id="10" name="Picture 9" descr="The figure shows a normal distribution that is marked off (1) with the approximate percentages in each standard deviation (34%, 14%, and 2%), (2) with z scores (from −3 to +3) on the X-axis, and (3) with approximate percentile ranks, also on the X-axis." title="Figure 4.17">
            <a:extLst>
              <a:ext uri="{FF2B5EF4-FFF2-40B4-BE49-F238E27FC236}">
                <a16:creationId xmlns:a16="http://schemas.microsoft.com/office/drawing/2014/main" id="{B41E420E-7CBD-4D0F-9746-48E70D819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751" y="2681657"/>
            <a:ext cx="4442460" cy="2398928"/>
          </a:xfrm>
          <a:prstGeom prst="rect">
            <a:avLst/>
          </a:prstGeom>
        </p:spPr>
      </p:pic>
    </p:spTree>
    <p:extLst>
      <p:ext uri="{BB962C8B-B14F-4D97-AF65-F5344CB8AC3E}">
        <p14:creationId xmlns:p14="http://schemas.microsoft.com/office/powerpoint/2010/main" val="102162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715250" cy="955890"/>
          </a:xfrm>
        </p:spPr>
        <p:txBody>
          <a:bodyPr>
            <a:normAutofit fontScale="90000"/>
          </a:bodyPr>
          <a:lstStyle/>
          <a:p>
            <a:pPr algn="l"/>
            <a:r>
              <a:rPr lang="en-US" sz="4000" dirty="0"/>
              <a:t>Flowchart for Calculating </a:t>
            </a:r>
            <a:r>
              <a:rPr lang="en-US" sz="4000" i="1" dirty="0"/>
              <a:t>z</a:t>
            </a:r>
            <a:r>
              <a:rPr lang="en-US" sz="4000" dirty="0"/>
              <a:t> Scores from Percentile Ranks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926A739A-250D-445C-80B8-6D9F13C08A90}"/>
              </a:ext>
            </a:extLst>
          </p:cNvPr>
          <p:cNvSpPr>
            <a:spLocks noGrp="1"/>
          </p:cNvSpPr>
          <p:nvPr>
            <p:ph idx="1"/>
          </p:nvPr>
        </p:nvSpPr>
        <p:spPr>
          <a:xfrm>
            <a:off x="457200" y="1451611"/>
            <a:ext cx="8229600" cy="1447800"/>
          </a:xfrm>
        </p:spPr>
        <p:txBody>
          <a:bodyPr>
            <a:normAutofit fontScale="70000" lnSpcReduction="20000"/>
          </a:bodyPr>
          <a:lstStyle/>
          <a:p>
            <a:pPr>
              <a:lnSpc>
                <a:spcPct val="120000"/>
              </a:lnSpc>
              <a:spcBef>
                <a:spcPts val="0"/>
              </a:spcBef>
            </a:pPr>
            <a:r>
              <a:rPr lang="en-US" dirty="0"/>
              <a:t>Choosing Column A or C</a:t>
            </a:r>
          </a:p>
          <a:p>
            <a:pPr marL="457200" lvl="1" indent="0">
              <a:lnSpc>
                <a:spcPct val="120000"/>
              </a:lnSpc>
              <a:spcBef>
                <a:spcPts val="0"/>
              </a:spcBef>
              <a:buNone/>
            </a:pPr>
            <a:r>
              <a:rPr lang="en-US" dirty="0"/>
              <a:t>Make a sketch with both </a:t>
            </a:r>
            <a:r>
              <a:rPr lang="en-US" i="1" dirty="0"/>
              <a:t>z</a:t>
            </a:r>
            <a:r>
              <a:rPr lang="en-US" dirty="0"/>
              <a:t> scores and percentile ranks on the </a:t>
            </a:r>
            <a:r>
              <a:rPr lang="en-US" i="1" dirty="0"/>
              <a:t>X</a:t>
            </a:r>
            <a:r>
              <a:rPr lang="en-US" dirty="0"/>
              <a:t>-axis</a:t>
            </a:r>
          </a:p>
          <a:p>
            <a:pPr marL="457200" lvl="1" indent="0">
              <a:lnSpc>
                <a:spcPct val="120000"/>
              </a:lnSpc>
              <a:spcBef>
                <a:spcPts val="0"/>
              </a:spcBef>
              <a:buNone/>
            </a:pPr>
            <a:r>
              <a:rPr lang="en-US" dirty="0"/>
              <a:t>Once transformed to a raw score, use formula</a:t>
            </a:r>
          </a:p>
          <a:p>
            <a:pPr lvl="2">
              <a:lnSpc>
                <a:spcPct val="120000"/>
              </a:lnSpc>
              <a:spcBef>
                <a:spcPts val="0"/>
              </a:spcBef>
            </a:pPr>
            <a:r>
              <a:rPr lang="en-US" i="1" dirty="0"/>
              <a:t>X</a:t>
            </a:r>
            <a:r>
              <a:rPr lang="en-US" dirty="0"/>
              <a:t> = </a:t>
            </a:r>
            <a:r>
              <a:rPr lang="en-US" i="1" dirty="0"/>
              <a:t>M</a:t>
            </a:r>
            <a:r>
              <a:rPr lang="en-US" dirty="0"/>
              <a:t> + (</a:t>
            </a:r>
            <a:r>
              <a:rPr lang="en-US" i="1" dirty="0"/>
              <a:t>z</a:t>
            </a:r>
            <a:r>
              <a:rPr lang="en-US" dirty="0"/>
              <a:t>  x </a:t>
            </a:r>
            <a:r>
              <a:rPr lang="en-US" i="1" dirty="0"/>
              <a:t>s</a:t>
            </a:r>
            <a:r>
              <a:rPr lang="en-US" dirty="0"/>
              <a:t>)</a:t>
            </a:r>
          </a:p>
          <a:p>
            <a:pPr lvl="1">
              <a:lnSpc>
                <a:spcPct val="120000"/>
              </a:lnSpc>
              <a:spcBef>
                <a:spcPts val="0"/>
              </a:spcBef>
            </a:pPr>
            <a:endParaRPr lang="en-US" dirty="0"/>
          </a:p>
          <a:p>
            <a:pPr lvl="1">
              <a:lnSpc>
                <a:spcPct val="120000"/>
              </a:lnSpc>
              <a:spcBef>
                <a:spcPts val="0"/>
              </a:spcBef>
            </a:pPr>
            <a:endParaRPr lang="en-US" dirty="0"/>
          </a:p>
        </p:txBody>
      </p:sp>
      <p:sp>
        <p:nvSpPr>
          <p:cNvPr id="10" name="TextBox 9">
            <a:extLst>
              <a:ext uri="{FF2B5EF4-FFF2-40B4-BE49-F238E27FC236}">
                <a16:creationId xmlns:a16="http://schemas.microsoft.com/office/drawing/2014/main" id="{9F7E10DE-426D-46E5-8241-46BD8FE36F95}"/>
              </a:ext>
            </a:extLst>
          </p:cNvPr>
          <p:cNvSpPr txBox="1"/>
          <p:nvPr/>
        </p:nvSpPr>
        <p:spPr>
          <a:xfrm>
            <a:off x="-152400" y="5136611"/>
            <a:ext cx="8839200" cy="338554"/>
          </a:xfrm>
          <a:prstGeom prst="rect">
            <a:avLst/>
          </a:prstGeom>
          <a:noFill/>
        </p:spPr>
        <p:txBody>
          <a:bodyPr wrap="square" rtlCol="0">
            <a:spAutoFit/>
          </a:bodyPr>
          <a:lstStyle/>
          <a:p>
            <a:pPr algn="ctr"/>
            <a:r>
              <a:rPr lang="en-US" sz="1600" dirty="0">
                <a:solidFill>
                  <a:srgbClr val="000000"/>
                </a:solidFill>
              </a:rPr>
              <a:t>How to Choose: Flowchart for Calculating </a:t>
            </a:r>
            <a:r>
              <a:rPr lang="en-US" sz="1600" i="1" dirty="0">
                <a:solidFill>
                  <a:srgbClr val="000000"/>
                </a:solidFill>
              </a:rPr>
              <a:t>z</a:t>
            </a:r>
            <a:r>
              <a:rPr lang="en-US" sz="1600" dirty="0">
                <a:solidFill>
                  <a:srgbClr val="000000"/>
                </a:solidFill>
              </a:rPr>
              <a:t> Scores from Percentile Ranks</a:t>
            </a:r>
            <a:endParaRPr lang="en-US" sz="1800" dirty="0">
              <a:solidFill>
                <a:srgbClr val="000000"/>
              </a:solidFill>
            </a:endParaRPr>
          </a:p>
        </p:txBody>
      </p:sp>
      <p:pic>
        <p:nvPicPr>
          <p:cNvPr id="11" name="Picture 10" descr="The figure is a flowchart for calculating Z scores from percentile ranks. Before calculating a z score for a percentile rank, it is a good idea to sketch out a normal distribution with both z scores and percentile ranks on the X-axis in order to estimate the answer. &#10;Once the answer is in z score format, it can be transformed to a raw score using Equation 4.3" title="Figure 4.18">
            <a:extLst>
              <a:ext uri="{FF2B5EF4-FFF2-40B4-BE49-F238E27FC236}">
                <a16:creationId xmlns:a16="http://schemas.microsoft.com/office/drawing/2014/main" id="{B4A4D0D9-EFDA-4C9B-8DD0-BBBA8C509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7059" y="2563977"/>
            <a:ext cx="4127977" cy="2540999"/>
          </a:xfrm>
          <a:prstGeom prst="rect">
            <a:avLst/>
          </a:prstGeom>
        </p:spPr>
      </p:pic>
    </p:spTree>
    <p:extLst>
      <p:ext uri="{BB962C8B-B14F-4D97-AF65-F5344CB8AC3E}">
        <p14:creationId xmlns:p14="http://schemas.microsoft.com/office/powerpoint/2010/main" val="152331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074920" cy="502602"/>
          </a:xfrm>
        </p:spPr>
        <p:txBody>
          <a:bodyPr>
            <a:normAutofit fontScale="90000"/>
          </a:bodyPr>
          <a:lstStyle/>
          <a:p>
            <a:r>
              <a:rPr lang="en-US" sz="4000" dirty="0"/>
              <a:t>Standard Scores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44D25FD2-97C7-4706-B284-FFFE098C9219}"/>
              </a:ext>
            </a:extLst>
          </p:cNvPr>
          <p:cNvSpPr>
            <a:spLocks noGrp="1"/>
          </p:cNvSpPr>
          <p:nvPr>
            <p:ph idx="1"/>
          </p:nvPr>
        </p:nvSpPr>
        <p:spPr>
          <a:xfrm>
            <a:off x="457200" y="977717"/>
            <a:ext cx="8229600" cy="4525963"/>
          </a:xfrm>
        </p:spPr>
        <p:txBody>
          <a:bodyPr>
            <a:normAutofit/>
          </a:bodyPr>
          <a:lstStyle/>
          <a:p>
            <a:pPr lvl="0"/>
            <a:r>
              <a:rPr lang="en-US" dirty="0">
                <a:solidFill>
                  <a:prstClr val="black"/>
                </a:solidFill>
              </a:rPr>
              <a:t>Standard Score </a:t>
            </a:r>
          </a:p>
          <a:p>
            <a:pPr lvl="1"/>
            <a:r>
              <a:rPr lang="en-US" dirty="0">
                <a:solidFill>
                  <a:prstClr val="black"/>
                </a:solidFill>
              </a:rPr>
              <a:t>A raw score expressed in terms of how many standard deviations it falls away from the mean; also known as a </a:t>
            </a:r>
            <a:r>
              <a:rPr lang="en-US" i="1" dirty="0">
                <a:solidFill>
                  <a:prstClr val="black"/>
                </a:solidFill>
              </a:rPr>
              <a:t>z</a:t>
            </a:r>
            <a:r>
              <a:rPr lang="en-US" dirty="0">
                <a:solidFill>
                  <a:prstClr val="black"/>
                </a:solidFill>
              </a:rPr>
              <a:t> score</a:t>
            </a:r>
            <a:br>
              <a:rPr lang="en-US" dirty="0">
                <a:solidFill>
                  <a:prstClr val="black"/>
                </a:solidFill>
              </a:rPr>
            </a:br>
            <a:endParaRPr lang="en-US" dirty="0">
              <a:solidFill>
                <a:prstClr val="black"/>
              </a:solidFill>
            </a:endParaRPr>
          </a:p>
          <a:p>
            <a:pPr lvl="0"/>
            <a:r>
              <a:rPr lang="en-US" i="1" dirty="0">
                <a:solidFill>
                  <a:prstClr val="black"/>
                </a:solidFill>
              </a:rPr>
              <a:t>z</a:t>
            </a:r>
            <a:r>
              <a:rPr lang="en-US" dirty="0">
                <a:solidFill>
                  <a:prstClr val="black"/>
                </a:solidFill>
              </a:rPr>
              <a:t> Score</a:t>
            </a:r>
          </a:p>
          <a:p>
            <a:pPr lvl="1">
              <a:spcBef>
                <a:spcPts val="0"/>
              </a:spcBef>
            </a:pPr>
            <a:r>
              <a:rPr lang="en-US" dirty="0">
                <a:solidFill>
                  <a:prstClr val="black"/>
                </a:solidFill>
              </a:rPr>
              <a:t>A raw score expressed in terms of how many standard deviations it falls away from the mean; also known as a standard score</a:t>
            </a:r>
          </a:p>
        </p:txBody>
      </p:sp>
    </p:spTree>
    <p:extLst>
      <p:ext uri="{BB962C8B-B14F-4D97-AF65-F5344CB8AC3E}">
        <p14:creationId xmlns:p14="http://schemas.microsoft.com/office/powerpoint/2010/main" val="20976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246120" cy="502602"/>
          </a:xfrm>
        </p:spPr>
        <p:txBody>
          <a:bodyPr>
            <a:normAutofit fontScale="90000"/>
          </a:bodyPr>
          <a:lstStyle/>
          <a:p>
            <a:r>
              <a:rPr lang="en-US" sz="4000" dirty="0"/>
              <a:t>Percentile Ranks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7263A287-92A1-4111-8F36-AE00D9E0CBDB}"/>
              </a:ext>
            </a:extLst>
          </p:cNvPr>
          <p:cNvSpPr>
            <a:spLocks noGrp="1"/>
          </p:cNvSpPr>
          <p:nvPr>
            <p:ph idx="1"/>
          </p:nvPr>
        </p:nvSpPr>
        <p:spPr>
          <a:xfrm>
            <a:off x="457200" y="977717"/>
            <a:ext cx="3733800" cy="4525963"/>
          </a:xfrm>
        </p:spPr>
        <p:txBody>
          <a:bodyPr>
            <a:normAutofit fontScale="70000" lnSpcReduction="20000"/>
          </a:bodyPr>
          <a:lstStyle/>
          <a:p>
            <a:pPr>
              <a:lnSpc>
                <a:spcPct val="120000"/>
              </a:lnSpc>
            </a:pPr>
            <a:r>
              <a:rPr lang="en-US" dirty="0"/>
              <a:t>Example</a:t>
            </a:r>
          </a:p>
          <a:p>
            <a:pPr marL="457200" lvl="1" indent="0">
              <a:lnSpc>
                <a:spcPct val="120000"/>
              </a:lnSpc>
              <a:buNone/>
            </a:pPr>
            <a:r>
              <a:rPr lang="en-US" dirty="0"/>
              <a:t>Kelli took SAT subtest, </a:t>
            </a:r>
            <a:br>
              <a:rPr lang="en-US" dirty="0"/>
            </a:br>
            <a:r>
              <a:rPr lang="en-US" dirty="0"/>
              <a:t>percentile rank of 40.</a:t>
            </a:r>
          </a:p>
          <a:p>
            <a:pPr marL="1143000" lvl="1" indent="-228600">
              <a:lnSpc>
                <a:spcPct val="120000"/>
              </a:lnSpc>
              <a:spcBef>
                <a:spcPts val="408"/>
              </a:spcBef>
              <a:buFont typeface="Arial" panose="020B0604020202020204" pitchFamily="34" charset="0"/>
              <a:buChar char="•"/>
            </a:pPr>
            <a:r>
              <a:rPr lang="en-US" sz="2400" dirty="0"/>
              <a:t>Make a sketch (see Figure 4.17).</a:t>
            </a:r>
          </a:p>
          <a:p>
            <a:pPr lvl="2">
              <a:lnSpc>
                <a:spcPct val="120000"/>
              </a:lnSpc>
            </a:pPr>
            <a:r>
              <a:rPr lang="en-US" dirty="0"/>
              <a:t>Label </a:t>
            </a:r>
            <a:r>
              <a:rPr lang="en-US" i="1" dirty="0"/>
              <a:t>X</a:t>
            </a:r>
            <a:r>
              <a:rPr lang="en-US" dirty="0"/>
              <a:t>-axis with </a:t>
            </a:r>
            <a:br>
              <a:rPr lang="en-US" dirty="0"/>
            </a:br>
            <a:r>
              <a:rPr lang="en-US" dirty="0"/>
              <a:t>PR scores and SAT scores.</a:t>
            </a:r>
          </a:p>
          <a:p>
            <a:pPr lvl="2">
              <a:lnSpc>
                <a:spcPct val="120000"/>
              </a:lnSpc>
            </a:pPr>
            <a:r>
              <a:rPr lang="en-US" dirty="0"/>
              <a:t>Use flowchart (see Figure 4.18).</a:t>
            </a:r>
          </a:p>
          <a:p>
            <a:pPr lvl="2">
              <a:lnSpc>
                <a:spcPct val="120000"/>
              </a:lnSpc>
            </a:pPr>
            <a:r>
              <a:rPr lang="en-US" dirty="0"/>
              <a:t>Identify </a:t>
            </a:r>
            <a:r>
              <a:rPr lang="en-US" i="1" dirty="0"/>
              <a:t>z</a:t>
            </a:r>
            <a:r>
              <a:rPr lang="en-US" dirty="0"/>
              <a:t> score that </a:t>
            </a:r>
            <a:br>
              <a:rPr lang="en-US" dirty="0"/>
            </a:br>
            <a:r>
              <a:rPr lang="en-US" dirty="0"/>
              <a:t>corresponds to 40% in </a:t>
            </a:r>
            <a:br>
              <a:rPr lang="en-US" dirty="0"/>
            </a:br>
            <a:r>
              <a:rPr lang="en-US" dirty="0"/>
              <a:t>Column C, Table 1:</a:t>
            </a:r>
          </a:p>
          <a:p>
            <a:pPr marL="1371600" lvl="3" indent="0">
              <a:lnSpc>
                <a:spcPct val="120000"/>
              </a:lnSpc>
              <a:buNone/>
            </a:pPr>
            <a:r>
              <a:rPr lang="en-US" dirty="0"/>
              <a:t>  </a:t>
            </a:r>
            <a:r>
              <a:rPr lang="en-US" i="1" dirty="0"/>
              <a:t>Z</a:t>
            </a:r>
            <a:r>
              <a:rPr lang="en-US" dirty="0"/>
              <a:t> = </a:t>
            </a:r>
            <a:r>
              <a:rPr lang="en-US" dirty="0">
                <a:cs typeface="Arial" panose="020B0604020202020204" pitchFamily="34" charset="0"/>
              </a:rPr>
              <a:t>−</a:t>
            </a:r>
            <a:r>
              <a:rPr lang="en-US" dirty="0"/>
              <a:t>0.25</a:t>
            </a:r>
          </a:p>
          <a:p>
            <a:pPr lvl="2">
              <a:lnSpc>
                <a:spcPct val="120000"/>
              </a:lnSpc>
            </a:pPr>
            <a:r>
              <a:rPr lang="en-US" dirty="0"/>
              <a:t>Calculate raw score </a:t>
            </a:r>
            <a:br>
              <a:rPr lang="en-US" dirty="0"/>
            </a:br>
            <a:r>
              <a:rPr lang="en-US" dirty="0"/>
              <a:t>from standard score.</a:t>
            </a:r>
          </a:p>
        </p:txBody>
      </p:sp>
      <p:sp>
        <p:nvSpPr>
          <p:cNvPr id="11" name="TextBox 10">
            <a:extLst>
              <a:ext uri="{FF2B5EF4-FFF2-40B4-BE49-F238E27FC236}">
                <a16:creationId xmlns:a16="http://schemas.microsoft.com/office/drawing/2014/main" id="{943A149C-3CD0-425E-BE5A-4939CF832E88}"/>
              </a:ext>
            </a:extLst>
          </p:cNvPr>
          <p:cNvSpPr txBox="1"/>
          <p:nvPr/>
        </p:nvSpPr>
        <p:spPr>
          <a:xfrm>
            <a:off x="4103084" y="3759406"/>
            <a:ext cx="4736116" cy="584775"/>
          </a:xfrm>
          <a:prstGeom prst="rect">
            <a:avLst/>
          </a:prstGeom>
          <a:noFill/>
        </p:spPr>
        <p:txBody>
          <a:bodyPr wrap="square" rtlCol="0">
            <a:spAutoFit/>
          </a:bodyPr>
          <a:lstStyle/>
          <a:p>
            <a:r>
              <a:rPr lang="en-US" sz="1600" dirty="0">
                <a:solidFill>
                  <a:srgbClr val="000000"/>
                </a:solidFill>
              </a:rPr>
              <a:t>Sketch for Figuring Out the SAT Score for a Student with a Percentile Rank of 40</a:t>
            </a:r>
            <a:endParaRPr lang="en-US" sz="1800" dirty="0">
              <a:solidFill>
                <a:srgbClr val="000000"/>
              </a:solidFill>
            </a:endParaRPr>
          </a:p>
        </p:txBody>
      </p:sp>
      <p:pic>
        <p:nvPicPr>
          <p:cNvPr id="13" name="Picture 12" descr="The figure is a Sketch for Figuring Out the SAT Score for a Student with a Percentile Rank of 40. By labeling the X-axis with percentile rank scores as well as with SAT scores, it is possible to make a rough estimate as to what SAT score corresponds to a given percentile rank score.&#10;" title="Figure 4.19">
            <a:extLst>
              <a:ext uri="{FF2B5EF4-FFF2-40B4-BE49-F238E27FC236}">
                <a16:creationId xmlns:a16="http://schemas.microsoft.com/office/drawing/2014/main" id="{9913EAF5-1113-418D-9BFC-C6F0F2CF6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939357"/>
            <a:ext cx="4495800" cy="2730782"/>
          </a:xfrm>
          <a:prstGeom prst="rect">
            <a:avLst/>
          </a:prstGeom>
        </p:spPr>
      </p:pic>
    </p:spTree>
    <p:extLst>
      <p:ext uri="{BB962C8B-B14F-4D97-AF65-F5344CB8AC3E}">
        <p14:creationId xmlns:p14="http://schemas.microsoft.com/office/powerpoint/2010/main" val="1536058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246120" cy="502602"/>
          </a:xfrm>
        </p:spPr>
        <p:txBody>
          <a:bodyPr>
            <a:normAutofit fontScale="90000"/>
          </a:bodyPr>
          <a:lstStyle/>
          <a:p>
            <a:r>
              <a:rPr lang="en-US" sz="4000" dirty="0"/>
              <a:t>Percentile Ranks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6D20A8B1-7E67-4B62-BDFE-9DC4085FA72B}"/>
              </a:ext>
            </a:extLst>
          </p:cNvPr>
          <p:cNvSpPr>
            <a:spLocks noGrp="1"/>
          </p:cNvSpPr>
          <p:nvPr>
            <p:ph idx="1"/>
          </p:nvPr>
        </p:nvSpPr>
        <p:spPr>
          <a:xfrm>
            <a:off x="651510" y="950788"/>
            <a:ext cx="8229600" cy="4020224"/>
          </a:xfrm>
        </p:spPr>
        <p:txBody>
          <a:bodyPr>
            <a:normAutofit lnSpcReduction="10000"/>
          </a:bodyPr>
          <a:lstStyle/>
          <a:p>
            <a:pPr>
              <a:lnSpc>
                <a:spcPct val="110000"/>
              </a:lnSpc>
              <a:spcBef>
                <a:spcPts val="0"/>
              </a:spcBef>
            </a:pPr>
            <a:r>
              <a:rPr lang="en-US" sz="2400" b="1" dirty="0"/>
              <a:t>Example </a:t>
            </a:r>
            <a:r>
              <a:rPr lang="en-US" sz="2400" b="1" i="1" dirty="0"/>
              <a:t>(continued)</a:t>
            </a:r>
          </a:p>
          <a:p>
            <a:pPr marL="457200" lvl="1" indent="0">
              <a:lnSpc>
                <a:spcPct val="110000"/>
              </a:lnSpc>
              <a:spcBef>
                <a:spcPts val="0"/>
              </a:spcBef>
              <a:buNone/>
            </a:pPr>
            <a:r>
              <a:rPr lang="en-US" sz="2200" dirty="0"/>
              <a:t>Kelli took SAT subtest, </a:t>
            </a:r>
            <a:br>
              <a:rPr lang="en-US" sz="2200" dirty="0"/>
            </a:br>
            <a:r>
              <a:rPr lang="en-US" sz="2200" dirty="0"/>
              <a:t>percentile rank of 40.</a:t>
            </a:r>
          </a:p>
          <a:p>
            <a:pPr lvl="2">
              <a:lnSpc>
                <a:spcPct val="110000"/>
              </a:lnSpc>
              <a:spcBef>
                <a:spcPts val="0"/>
              </a:spcBef>
            </a:pPr>
            <a:r>
              <a:rPr lang="en-US" sz="1800" dirty="0"/>
              <a:t>Calculate raw score </a:t>
            </a:r>
            <a:br>
              <a:rPr lang="en-US" sz="1800" dirty="0"/>
            </a:br>
            <a:r>
              <a:rPr lang="en-US" sz="1800" dirty="0"/>
              <a:t>from standard score</a:t>
            </a:r>
          </a:p>
          <a:p>
            <a:pPr lvl="3">
              <a:lnSpc>
                <a:spcPct val="110000"/>
              </a:lnSpc>
              <a:spcBef>
                <a:spcPts val="0"/>
              </a:spcBef>
            </a:pPr>
            <a:endParaRPr lang="en-US" dirty="0"/>
          </a:p>
          <a:p>
            <a:pPr lvl="3">
              <a:lnSpc>
                <a:spcPct val="110000"/>
              </a:lnSpc>
              <a:spcBef>
                <a:spcPts val="0"/>
              </a:spcBef>
            </a:pPr>
            <a:endParaRPr lang="en-US" dirty="0"/>
          </a:p>
          <a:p>
            <a:pPr lvl="3">
              <a:lnSpc>
                <a:spcPct val="110000"/>
              </a:lnSpc>
              <a:spcBef>
                <a:spcPts val="0"/>
              </a:spcBef>
            </a:pPr>
            <a:endParaRPr lang="en-US" dirty="0"/>
          </a:p>
          <a:p>
            <a:pPr lvl="3">
              <a:lnSpc>
                <a:spcPct val="110000"/>
              </a:lnSpc>
              <a:spcBef>
                <a:spcPts val="0"/>
              </a:spcBef>
            </a:pPr>
            <a:endParaRPr lang="en-US" dirty="0"/>
          </a:p>
          <a:p>
            <a:pPr marL="457200" lvl="1" indent="0">
              <a:lnSpc>
                <a:spcPct val="110000"/>
              </a:lnSpc>
              <a:spcBef>
                <a:spcPts val="0"/>
              </a:spcBef>
              <a:buNone/>
            </a:pPr>
            <a:r>
              <a:rPr lang="en-US" sz="2200" dirty="0"/>
              <a:t>Kelli obtained a 475</a:t>
            </a:r>
            <a:br>
              <a:rPr lang="en-US" sz="2200" dirty="0"/>
            </a:br>
            <a:r>
              <a:rPr lang="en-US" sz="2200" dirty="0"/>
              <a:t> on this SAT subtest.</a:t>
            </a:r>
          </a:p>
          <a:p>
            <a:pPr marL="457200" lvl="1" indent="0">
              <a:lnSpc>
                <a:spcPct val="110000"/>
              </a:lnSpc>
              <a:spcBef>
                <a:spcPts val="0"/>
              </a:spcBef>
              <a:buNone/>
            </a:pPr>
            <a:r>
              <a:rPr lang="en-US" sz="2200" dirty="0"/>
              <a:t>See Figure 4.19.</a:t>
            </a:r>
          </a:p>
        </p:txBody>
      </p:sp>
      <p:sp>
        <p:nvSpPr>
          <p:cNvPr id="14" name="TextBox 13">
            <a:extLst>
              <a:ext uri="{FF2B5EF4-FFF2-40B4-BE49-F238E27FC236}">
                <a16:creationId xmlns:a16="http://schemas.microsoft.com/office/drawing/2014/main" id="{43DA83EB-7B12-497F-9FA0-881F13FB9C14}"/>
              </a:ext>
            </a:extLst>
          </p:cNvPr>
          <p:cNvSpPr txBox="1"/>
          <p:nvPr/>
        </p:nvSpPr>
        <p:spPr>
          <a:xfrm>
            <a:off x="4267200" y="3863347"/>
            <a:ext cx="4343400" cy="584775"/>
          </a:xfrm>
          <a:prstGeom prst="rect">
            <a:avLst/>
          </a:prstGeom>
          <a:noFill/>
        </p:spPr>
        <p:txBody>
          <a:bodyPr wrap="square" rtlCol="0">
            <a:spAutoFit/>
          </a:bodyPr>
          <a:lstStyle/>
          <a:p>
            <a:r>
              <a:rPr lang="en-US" sz="1600" dirty="0">
                <a:solidFill>
                  <a:srgbClr val="000000"/>
                </a:solidFill>
              </a:rPr>
              <a:t>Sketch for Figuring Out the SAT Score for a Student with a Percentile Rank of 40</a:t>
            </a:r>
            <a:endParaRPr lang="en-US" sz="1800" dirty="0">
              <a:solidFill>
                <a:srgbClr val="000000"/>
              </a:solidFill>
            </a:endParaRPr>
          </a:p>
        </p:txBody>
      </p:sp>
      <p:pic>
        <p:nvPicPr>
          <p:cNvPr id="15" name="Picture 14" descr="The figure is a Sketch for Figuring Out the SAT Score for a Student with a Percentile Rank of 40. By labeling the X-axis with percentile rank scores as well as with SAT scores, it is possible to make a rough estimate as to what SAT score corresponds to a given percentile rank score.&#10;" title="Figure 4.19">
            <a:extLst>
              <a:ext uri="{FF2B5EF4-FFF2-40B4-BE49-F238E27FC236}">
                <a16:creationId xmlns:a16="http://schemas.microsoft.com/office/drawing/2014/main" id="{DE01839D-1517-40F4-BEFC-2028AF8F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939357"/>
            <a:ext cx="4495800" cy="273078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8448FD-19F7-4D3B-9EE8-80E32FB4AA3C}"/>
                  </a:ext>
                </a:extLst>
              </p:cNvPr>
              <p:cNvSpPr txBox="1"/>
              <p:nvPr/>
            </p:nvSpPr>
            <p:spPr>
              <a:xfrm>
                <a:off x="592455" y="3099468"/>
                <a:ext cx="3657600" cy="457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r>
                        <a:rPr lang="en-US" b="0" i="1" smtClean="0">
                          <a:latin typeface="Cambria Math" charset="0"/>
                        </a:rPr>
                        <m:t>=500+(−0.25×100)</m:t>
                      </m:r>
                    </m:oMath>
                  </m:oMathPara>
                </a14:m>
                <a:endParaRPr lang="en-US" dirty="0"/>
              </a:p>
            </p:txBody>
          </p:sp>
        </mc:Choice>
        <mc:Fallback xmlns="">
          <p:sp>
            <p:nvSpPr>
              <p:cNvPr id="3" name="TextBox 2">
                <a:extLst>
                  <a:ext uri="{FF2B5EF4-FFF2-40B4-BE49-F238E27FC236}">
                    <a16:creationId xmlns:a16="http://schemas.microsoft.com/office/drawing/2014/main" id="{9F8448FD-19F7-4D3B-9EE8-80E32FB4AA3C}"/>
                  </a:ext>
                </a:extLst>
              </p:cNvPr>
              <p:cNvSpPr txBox="1">
                <a:spLocks noRot="1" noChangeAspect="1" noMove="1" noResize="1" noEditPoints="1" noAdjustHandles="1" noChangeArrowheads="1" noChangeShapeType="1" noTextEdit="1"/>
              </p:cNvSpPr>
              <p:nvPr/>
            </p:nvSpPr>
            <p:spPr>
              <a:xfrm>
                <a:off x="592455" y="3099468"/>
                <a:ext cx="3657600" cy="4572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7010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416617" y="329758"/>
            <a:ext cx="4650333" cy="502602"/>
          </a:xfrm>
        </p:spPr>
        <p:txBody>
          <a:bodyPr>
            <a:normAutofit fontScale="90000"/>
          </a:bodyPr>
          <a:lstStyle/>
          <a:p>
            <a:r>
              <a:rPr lang="en-US" sz="4000" dirty="0"/>
              <a:t>Normal Quantile Plots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Rectangle 5"/>
          <p:cNvSpPr>
            <a:spLocks noChangeArrowheads="1"/>
          </p:cNvSpPr>
          <p:nvPr/>
        </p:nvSpPr>
        <p:spPr bwMode="auto">
          <a:xfrm>
            <a:off x="1165225" y="5638800"/>
            <a:ext cx="1916469" cy="322676"/>
          </a:xfrm>
          <a:prstGeom prst="rect">
            <a:avLst/>
          </a:prstGeom>
          <a:noFill/>
          <a:ln w="9525">
            <a:noFill/>
            <a:miter lim="800000"/>
            <a:headEnd/>
            <a:tailEnd/>
          </a:ln>
          <a:effectLst/>
        </p:spPr>
        <p:txBody>
          <a:bodyPr/>
          <a:lstStyle/>
          <a:p>
            <a:pPr algn="ctr" defTabSz="914400" eaLnBrk="1" hangingPunct="1">
              <a:lnSpc>
                <a:spcPct val="120000"/>
              </a:lnSpc>
              <a:defRPr/>
            </a:pPr>
            <a:endParaRPr lang="en-US" altLang="en-US" sz="1400" dirty="0">
              <a:solidFill>
                <a:srgbClr val="000000"/>
              </a:solidFill>
              <a:latin typeface="Arial" charset="0"/>
              <a:ea typeface="+mn-ea"/>
            </a:endParaRPr>
          </a:p>
        </p:txBody>
      </p:sp>
      <p:sp>
        <p:nvSpPr>
          <p:cNvPr id="10" name="Text Box 2"/>
          <p:cNvSpPr txBox="1">
            <a:spLocks noChangeArrowheads="1"/>
          </p:cNvSpPr>
          <p:nvPr/>
        </p:nvSpPr>
        <p:spPr bwMode="auto">
          <a:xfrm>
            <a:off x="753289" y="957090"/>
            <a:ext cx="809353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chemeClr val="accent1"/>
              </a:buClr>
              <a:buSzPct val="100000"/>
              <a:buFont typeface="Wingdings 2" panose="05020102010507070707" pitchFamily="18" charset="2"/>
              <a:buChar char="¡"/>
              <a:defRPr sz="2000">
                <a:solidFill>
                  <a:schemeClr val="tx2"/>
                </a:solidFill>
                <a:latin typeface="Arial" panose="020B0604020202020204" pitchFamily="34" charset="0"/>
                <a:ea typeface="ＭＳ Ｐゴシック" panose="020B0600070205080204" pitchFamily="34" charset="-128"/>
              </a:defRPr>
            </a:lvl1pPr>
            <a:lvl2pPr marL="747713" indent="-296863">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2pPr>
            <a:lvl3pPr marL="11430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4pPr>
            <a:lvl5pPr marL="20574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dirty="0">
                <a:solidFill>
                  <a:schemeClr val="tx1"/>
                </a:solidFill>
                <a:latin typeface="+mn-lt"/>
              </a:rPr>
              <a:t>One way to assess if a distribution is indeed approximately Normal is to plot the data on a </a:t>
            </a:r>
            <a:r>
              <a:rPr lang="en-US" altLang="en-US" b="1" dirty="0">
                <a:solidFill>
                  <a:schemeClr val="tx1"/>
                </a:solidFill>
                <a:latin typeface="+mn-lt"/>
              </a:rPr>
              <a:t>Normal quantile plot.</a:t>
            </a:r>
          </a:p>
          <a:p>
            <a:pPr eaLnBrk="1" hangingPunct="1">
              <a:spcBef>
                <a:spcPct val="0"/>
              </a:spcBef>
              <a:buClrTx/>
              <a:buSzTx/>
              <a:buFontTx/>
              <a:buNone/>
            </a:pPr>
            <a:endParaRPr lang="en-US" altLang="en-US" sz="800" b="1" dirty="0">
              <a:solidFill>
                <a:schemeClr val="tx1"/>
              </a:solidFill>
              <a:latin typeface="+mn-lt"/>
            </a:endParaRPr>
          </a:p>
          <a:p>
            <a:pPr eaLnBrk="1" hangingPunct="1">
              <a:spcBef>
                <a:spcPct val="0"/>
              </a:spcBef>
              <a:buClrTx/>
              <a:buSzTx/>
              <a:buFontTx/>
              <a:buNone/>
            </a:pPr>
            <a:r>
              <a:rPr lang="en-US" altLang="en-US" dirty="0">
                <a:solidFill>
                  <a:schemeClr val="tx1"/>
                </a:solidFill>
                <a:latin typeface="+mn-lt"/>
              </a:rPr>
              <a:t>The data points are ranked and the percentile ranks are converted to </a:t>
            </a:r>
            <a:r>
              <a:rPr lang="en-US" altLang="en-US" i="1" dirty="0">
                <a:solidFill>
                  <a:schemeClr val="tx1"/>
                </a:solidFill>
                <a:latin typeface="+mn-lt"/>
              </a:rPr>
              <a:t>z</a:t>
            </a:r>
            <a:r>
              <a:rPr lang="en-US" altLang="en-US" dirty="0">
                <a:solidFill>
                  <a:schemeClr val="tx1"/>
                </a:solidFill>
                <a:latin typeface="+mn-lt"/>
              </a:rPr>
              <a:t>-scores with Appendix Table 1, and plot.</a:t>
            </a:r>
          </a:p>
        </p:txBody>
      </p:sp>
      <p:pic>
        <p:nvPicPr>
          <p:cNvPr id="6" name="Picture 2">
            <a:extLst>
              <a:ext uri="{FF2B5EF4-FFF2-40B4-BE49-F238E27FC236}">
                <a16:creationId xmlns:a16="http://schemas.microsoft.com/office/drawing/2014/main" id="{6272D0DF-2A1C-417D-88CC-B769E88B5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534"/>
          <a:stretch>
            <a:fillRect/>
          </a:stretch>
        </p:blipFill>
        <p:spPr bwMode="auto">
          <a:xfrm>
            <a:off x="4800054" y="2420682"/>
            <a:ext cx="3033412" cy="248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D3688363-BADA-487C-B31E-6FE20E5BE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6534"/>
          <a:stretch>
            <a:fillRect/>
          </a:stretch>
        </p:blipFill>
        <p:spPr bwMode="auto">
          <a:xfrm>
            <a:off x="1005314" y="2458300"/>
            <a:ext cx="2891361" cy="245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a:extLst>
              <a:ext uri="{FF2B5EF4-FFF2-40B4-BE49-F238E27FC236}">
                <a16:creationId xmlns:a16="http://schemas.microsoft.com/office/drawing/2014/main" id="{3EF1DC5C-4AFA-4243-A6FB-EDCFB359D841}"/>
              </a:ext>
            </a:extLst>
          </p:cNvPr>
          <p:cNvSpPr txBox="1">
            <a:spLocks noChangeArrowheads="1"/>
          </p:cNvSpPr>
          <p:nvPr/>
        </p:nvSpPr>
        <p:spPr bwMode="auto">
          <a:xfrm>
            <a:off x="834390" y="4851402"/>
            <a:ext cx="3509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chemeClr val="accent1"/>
              </a:buClr>
              <a:buSzPct val="100000"/>
              <a:buFont typeface="Wingdings 2" panose="05020102010507070707" pitchFamily="18" charset="2"/>
              <a:buChar char="¡"/>
              <a:defRPr sz="2000">
                <a:solidFill>
                  <a:schemeClr val="tx2"/>
                </a:solidFill>
                <a:latin typeface="Arial" panose="020B0604020202020204" pitchFamily="34" charset="0"/>
                <a:ea typeface="ＭＳ Ｐゴシック" panose="020B0600070205080204" pitchFamily="34" charset="-128"/>
              </a:defRPr>
            </a:lvl1pPr>
            <a:lvl2pPr marL="742950" indent="-28575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2pPr>
            <a:lvl3pPr marL="11430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4pPr>
            <a:lvl5pPr marL="20574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400" dirty="0">
                <a:solidFill>
                  <a:schemeClr val="tx1"/>
                </a:solidFill>
                <a:latin typeface="+mn-lt"/>
              </a:rPr>
              <a:t>Good fit to a straight line: The distribution of rainwater pH values is close to Normal.</a:t>
            </a:r>
          </a:p>
        </p:txBody>
      </p:sp>
      <p:sp>
        <p:nvSpPr>
          <p:cNvPr id="11" name="Text Box 6">
            <a:extLst>
              <a:ext uri="{FF2B5EF4-FFF2-40B4-BE49-F238E27FC236}">
                <a16:creationId xmlns:a16="http://schemas.microsoft.com/office/drawing/2014/main" id="{3ACDA0A5-97DE-40A7-9EF6-41BAB97F30C8}"/>
              </a:ext>
            </a:extLst>
          </p:cNvPr>
          <p:cNvSpPr txBox="1">
            <a:spLocks noChangeArrowheads="1"/>
          </p:cNvSpPr>
          <p:nvPr/>
        </p:nvSpPr>
        <p:spPr bwMode="auto">
          <a:xfrm>
            <a:off x="4514872" y="4800799"/>
            <a:ext cx="422197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chemeClr val="accent1"/>
              </a:buClr>
              <a:buSzPct val="100000"/>
              <a:buFont typeface="Wingdings 2" panose="05020102010507070707" pitchFamily="18" charset="2"/>
              <a:buChar char="¡"/>
              <a:defRPr sz="2000">
                <a:solidFill>
                  <a:schemeClr val="tx2"/>
                </a:solidFill>
                <a:latin typeface="Arial" panose="020B0604020202020204" pitchFamily="34" charset="0"/>
                <a:ea typeface="ＭＳ Ｐゴシック" panose="020B0600070205080204" pitchFamily="34" charset="-128"/>
              </a:defRPr>
            </a:lvl1pPr>
            <a:lvl2pPr marL="742950" indent="-28575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2pPr>
            <a:lvl3pPr marL="11430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4pPr>
            <a:lvl5pPr marL="20574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400" dirty="0">
                <a:solidFill>
                  <a:schemeClr val="tx1"/>
                </a:solidFill>
                <a:latin typeface="+mn-lt"/>
              </a:rPr>
              <a:t>Curved pattern: The data are not Normally distributed. Instead, the data  are right skewed: A few individuals have particularly long survival times.</a:t>
            </a:r>
          </a:p>
        </p:txBody>
      </p:sp>
    </p:spTree>
    <p:extLst>
      <p:ext uri="{BB962C8B-B14F-4D97-AF65-F5344CB8AC3E}">
        <p14:creationId xmlns:p14="http://schemas.microsoft.com/office/powerpoint/2010/main" val="3943594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2240280" cy="502602"/>
          </a:xfrm>
        </p:spPr>
        <p:txBody>
          <a:bodyPr>
            <a:normAutofit fontScale="90000"/>
          </a:bodyPr>
          <a:lstStyle/>
          <a:p>
            <a:r>
              <a:rPr lang="en-US" sz="4000" dirty="0"/>
              <a:t>Probability</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DC01E005-9B44-499E-99A5-81C3189C3500}"/>
              </a:ext>
            </a:extLst>
          </p:cNvPr>
          <p:cNvSpPr>
            <a:spLocks noGrp="1"/>
          </p:cNvSpPr>
          <p:nvPr>
            <p:ph idx="1"/>
          </p:nvPr>
        </p:nvSpPr>
        <p:spPr>
          <a:xfrm>
            <a:off x="571500" y="990600"/>
            <a:ext cx="7726680" cy="2438400"/>
          </a:xfrm>
        </p:spPr>
        <p:txBody>
          <a:bodyPr>
            <a:normAutofit fontScale="85000" lnSpcReduction="20000"/>
          </a:bodyPr>
          <a:lstStyle/>
          <a:p>
            <a:pPr>
              <a:lnSpc>
                <a:spcPct val="120000"/>
              </a:lnSpc>
              <a:spcBef>
                <a:spcPts val="0"/>
              </a:spcBef>
            </a:pPr>
            <a:r>
              <a:rPr lang="en-US" dirty="0"/>
              <a:t>Probability </a:t>
            </a:r>
          </a:p>
          <a:p>
            <a:pPr lvl="1">
              <a:lnSpc>
                <a:spcPct val="120000"/>
              </a:lnSpc>
              <a:spcBef>
                <a:spcPts val="0"/>
              </a:spcBef>
            </a:pPr>
            <a:r>
              <a:rPr lang="en-US" dirty="0"/>
              <a:t>Concerns how likely it is that an event or outcome will occur</a:t>
            </a:r>
          </a:p>
          <a:p>
            <a:pPr lvl="1">
              <a:lnSpc>
                <a:spcPct val="120000"/>
              </a:lnSpc>
              <a:spcBef>
                <a:spcPts val="0"/>
              </a:spcBef>
            </a:pPr>
            <a:r>
              <a:rPr lang="en-US" dirty="0"/>
              <a:t>Is defined as the number of ways a specific outcome (or set of outcomes) can occur, divided by the total number of possible outcomes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A02C776-B2A9-4E56-AEEC-678FB147F35F}"/>
                  </a:ext>
                </a:extLst>
              </p:cNvPr>
              <p:cNvSpPr/>
              <p:nvPr/>
            </p:nvSpPr>
            <p:spPr>
              <a:xfrm>
                <a:off x="1181100" y="3581399"/>
                <a:ext cx="7010400" cy="17526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𝐴</m:t>
                          </m:r>
                        </m:e>
                      </m:d>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𝑁𝑢𝑚𝑏𝑒𝑟</m:t>
                          </m:r>
                          <m:r>
                            <a:rPr lang="en-US" sz="2000" b="0" i="1" smtClean="0">
                              <a:latin typeface="Cambria Math" charset="0"/>
                            </a:rPr>
                            <m:t> </m:t>
                          </m:r>
                          <m:r>
                            <a:rPr lang="en-US" sz="2000" b="0" i="1" smtClean="0">
                              <a:latin typeface="Cambria Math" charset="0"/>
                            </a:rPr>
                            <m:t>𝑜𝑓</m:t>
                          </m:r>
                          <m:r>
                            <a:rPr lang="en-US" sz="2000" b="0" i="1" smtClean="0">
                              <a:latin typeface="Cambria Math" charset="0"/>
                            </a:rPr>
                            <m:t> </m:t>
                          </m:r>
                          <m:r>
                            <a:rPr lang="en-US" sz="2000" b="0" i="1" smtClean="0">
                              <a:latin typeface="Cambria Math" charset="0"/>
                            </a:rPr>
                            <m:t>𝑤𝑎𝑦𝑠</m:t>
                          </m:r>
                          <m:r>
                            <a:rPr lang="en-US" sz="2000" b="0" i="1" smtClean="0">
                              <a:latin typeface="Cambria Math" charset="0"/>
                            </a:rPr>
                            <m:t> </m:t>
                          </m:r>
                          <m:r>
                            <a:rPr lang="en-US" sz="2000" b="0" i="1" smtClean="0">
                              <a:latin typeface="Cambria Math" charset="0"/>
                            </a:rPr>
                            <m:t>𝑜𝑢𝑡𝑐𝑜𝑚𝑒</m:t>
                          </m:r>
                          <m:r>
                            <a:rPr lang="en-US" sz="2000" b="0" i="1" smtClean="0">
                              <a:latin typeface="Cambria Math" charset="0"/>
                            </a:rPr>
                            <m:t> </m:t>
                          </m:r>
                          <m:r>
                            <a:rPr lang="en-US" sz="2000" b="0" i="1" smtClean="0">
                              <a:latin typeface="Cambria Math" charset="0"/>
                            </a:rPr>
                            <m:t>𝐴</m:t>
                          </m:r>
                          <m:r>
                            <a:rPr lang="en-US" sz="2000" b="0" i="1" smtClean="0">
                              <a:latin typeface="Cambria Math" charset="0"/>
                            </a:rPr>
                            <m:t> </m:t>
                          </m:r>
                          <m:r>
                            <a:rPr lang="en-US" sz="2000" b="0" i="1" smtClean="0">
                              <a:latin typeface="Cambria Math" charset="0"/>
                            </a:rPr>
                            <m:t>𝑐𝑎𝑛</m:t>
                          </m:r>
                          <m:r>
                            <a:rPr lang="en-US" sz="2000" b="0" i="1" smtClean="0">
                              <a:latin typeface="Cambria Math" charset="0"/>
                            </a:rPr>
                            <m:t> </m:t>
                          </m:r>
                          <m:r>
                            <a:rPr lang="en-US" sz="2000" b="0" i="1" smtClean="0">
                              <a:latin typeface="Cambria Math" charset="0"/>
                            </a:rPr>
                            <m:t>𝑜𝑐𝑐𝑢𝑟</m:t>
                          </m:r>
                        </m:num>
                        <m:den>
                          <m:r>
                            <a:rPr lang="en-US" sz="2000" b="0" i="1" smtClean="0">
                              <a:latin typeface="Cambria Math" charset="0"/>
                            </a:rPr>
                            <m:t>𝑇𝑜𝑡𝑎𝑙</m:t>
                          </m:r>
                          <m:r>
                            <a:rPr lang="en-US" sz="2000" b="0" i="1" smtClean="0">
                              <a:latin typeface="Cambria Math" charset="0"/>
                            </a:rPr>
                            <m:t> </m:t>
                          </m:r>
                          <m:r>
                            <a:rPr lang="en-US" sz="2000" b="0" i="1" smtClean="0">
                              <a:latin typeface="Cambria Math" charset="0"/>
                            </a:rPr>
                            <m:t>𝑛𝑢𝑚𝑏𝑒𝑟</m:t>
                          </m:r>
                          <m:r>
                            <a:rPr lang="en-US" sz="2000" b="0" i="1" smtClean="0">
                              <a:latin typeface="Cambria Math" charset="0"/>
                            </a:rPr>
                            <m:t> </m:t>
                          </m:r>
                          <m:r>
                            <a:rPr lang="en-US" sz="2000" b="0" i="1" smtClean="0">
                              <a:latin typeface="Cambria Math" charset="0"/>
                            </a:rPr>
                            <m:t>𝑜𝑓</m:t>
                          </m:r>
                          <m:r>
                            <a:rPr lang="en-US" sz="2000" b="0" i="1" smtClean="0">
                              <a:latin typeface="Cambria Math" charset="0"/>
                            </a:rPr>
                            <m:t> </m:t>
                          </m:r>
                          <m:r>
                            <a:rPr lang="en-US" sz="2000" b="0" i="1" smtClean="0">
                              <a:latin typeface="Cambria Math" charset="0"/>
                            </a:rPr>
                            <m:t>𝑝𝑜𝑠𝑠𝑖𝑏𝑙𝑒</m:t>
                          </m:r>
                          <m:r>
                            <a:rPr lang="en-US" sz="2000" b="0" i="1" smtClean="0">
                              <a:latin typeface="Cambria Math" charset="0"/>
                            </a:rPr>
                            <m:t> </m:t>
                          </m:r>
                          <m:r>
                            <a:rPr lang="en-US" sz="2000" b="0" i="1" smtClean="0">
                              <a:latin typeface="Cambria Math" charset="0"/>
                            </a:rPr>
                            <m:t>𝑜𝑢𝑡𝑐𝑜𝑚𝑒𝑠</m:t>
                          </m:r>
                        </m:den>
                      </m:f>
                    </m:oMath>
                    <m:oMath xmlns:m="http://schemas.openxmlformats.org/officeDocument/2006/math">
                      <m:r>
                        <a:rPr lang="en-US" sz="2000" b="0" i="1" smtClean="0">
                          <a:latin typeface="Cambria Math" charset="0"/>
                        </a:rPr>
                        <m:t>𝑤h𝑒𝑟𝑒</m:t>
                      </m:r>
                      <m:r>
                        <a:rPr lang="en-US" sz="2000" b="0" i="1" smtClean="0">
                          <a:latin typeface="Cambria Math" charset="0"/>
                        </a:rPr>
                        <m:t> </m:t>
                      </m:r>
                      <m:r>
                        <a:rPr lang="en-US" sz="2000" b="0" i="1" smtClean="0">
                          <a:latin typeface="Cambria Math" charset="0"/>
                        </a:rPr>
                        <m:t>𝑝</m:t>
                      </m:r>
                      <m:r>
                        <a:rPr lang="en-US" sz="2000" b="0" i="1" smtClean="0">
                          <a:latin typeface="Cambria Math" charset="0"/>
                        </a:rPr>
                        <m:t>=</m:t>
                      </m:r>
                      <m:r>
                        <a:rPr lang="en-US" sz="2000" b="0" i="1" smtClean="0">
                          <a:latin typeface="Cambria Math" charset="0"/>
                        </a:rPr>
                        <m:t>𝑝𝑟𝑜𝑏𝑎𝑏𝑖𝑙𝑖𝑡𝑦</m:t>
                      </m:r>
                    </m:oMath>
                    <m:oMath xmlns:m="http://schemas.openxmlformats.org/officeDocument/2006/math">
                      <m:r>
                        <a:rPr lang="en-US" sz="2000" b="0" i="1" smtClean="0">
                          <a:latin typeface="Cambria Math" charset="0"/>
                        </a:rPr>
                        <m:t>𝐴</m:t>
                      </m:r>
                      <m:r>
                        <a:rPr lang="en-US" sz="2000" b="0" i="1" smtClean="0">
                          <a:latin typeface="Cambria Math" charset="0"/>
                        </a:rPr>
                        <m:t>=</m:t>
                      </m:r>
                      <m:r>
                        <a:rPr lang="en-US" sz="2000" b="0" i="1" smtClean="0">
                          <a:latin typeface="Cambria Math" charset="0"/>
                        </a:rPr>
                        <m:t>𝑠𝑝𝑒𝑐𝑖𝑓𝑖𝑐</m:t>
                      </m:r>
                      <m:r>
                        <a:rPr lang="en-US" sz="2000" b="0" i="1" smtClean="0">
                          <a:latin typeface="Cambria Math" charset="0"/>
                        </a:rPr>
                        <m:t> </m:t>
                      </m:r>
                      <m:r>
                        <a:rPr lang="en-US" sz="2000" b="0" i="1" smtClean="0">
                          <a:latin typeface="Cambria Math" charset="0"/>
                        </a:rPr>
                        <m:t>𝑜𝑢𝑡𝑐𝑜𝑚𝑒</m:t>
                      </m:r>
                    </m:oMath>
                  </m:oMathPara>
                </a14:m>
                <a:endParaRPr lang="en-US" sz="2000" dirty="0"/>
              </a:p>
            </p:txBody>
          </p:sp>
        </mc:Choice>
        <mc:Fallback xmlns="">
          <p:sp>
            <p:nvSpPr>
              <p:cNvPr id="8" name="Rectangle 7">
                <a:extLst>
                  <a:ext uri="{FF2B5EF4-FFF2-40B4-BE49-F238E27FC236}">
                    <a16:creationId xmlns:a16="http://schemas.microsoft.com/office/drawing/2014/main" id="{3A02C776-B2A9-4E56-AEEC-678FB147F35F}"/>
                  </a:ext>
                </a:extLst>
              </p:cNvPr>
              <p:cNvSpPr>
                <a:spLocks noRot="1" noChangeAspect="1" noMove="1" noResize="1" noEditPoints="1" noAdjustHandles="1" noChangeArrowheads="1" noChangeShapeType="1" noTextEdit="1"/>
              </p:cNvSpPr>
              <p:nvPr/>
            </p:nvSpPr>
            <p:spPr>
              <a:xfrm>
                <a:off x="1181100" y="3581399"/>
                <a:ext cx="7010400" cy="17526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1967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715250" cy="955890"/>
          </a:xfrm>
        </p:spPr>
        <p:txBody>
          <a:bodyPr>
            <a:normAutofit fontScale="90000"/>
          </a:bodyPr>
          <a:lstStyle/>
          <a:p>
            <a:pPr algn="l"/>
            <a:r>
              <a:rPr lang="en-US" sz="4000" dirty="0"/>
              <a:t>Four Possible Outcomes for Two Coins Being Tossed</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FDAE993C-7086-41AC-8363-488028666E78}"/>
              </a:ext>
            </a:extLst>
          </p:cNvPr>
          <p:cNvSpPr>
            <a:spLocks noGrp="1"/>
          </p:cNvSpPr>
          <p:nvPr>
            <p:ph idx="1"/>
          </p:nvPr>
        </p:nvSpPr>
        <p:spPr>
          <a:xfrm>
            <a:off x="457200" y="1405891"/>
            <a:ext cx="4194810" cy="3817619"/>
          </a:xfrm>
        </p:spPr>
        <p:txBody>
          <a:bodyPr>
            <a:normAutofit fontScale="92500" lnSpcReduction="20000"/>
          </a:bodyPr>
          <a:lstStyle/>
          <a:p>
            <a:pPr>
              <a:lnSpc>
                <a:spcPct val="110000"/>
              </a:lnSpc>
              <a:spcBef>
                <a:spcPts val="0"/>
              </a:spcBef>
            </a:pPr>
            <a:r>
              <a:rPr lang="en-US" sz="2800" dirty="0"/>
              <a:t>The first coin can be either heads or tails and so can the second coin, leading to four unique outcomes. </a:t>
            </a:r>
            <a:br>
              <a:rPr lang="en-US" sz="2800" dirty="0"/>
            </a:br>
            <a:endParaRPr lang="en-US" sz="2800" dirty="0"/>
          </a:p>
          <a:p>
            <a:pPr>
              <a:lnSpc>
                <a:spcPct val="110000"/>
              </a:lnSpc>
              <a:spcBef>
                <a:spcPts val="0"/>
              </a:spcBef>
            </a:pPr>
            <a:r>
              <a:rPr lang="en-US" sz="2800" dirty="0"/>
              <a:t>Each of the four outcomes has one chance in four of occurring, so the probability of each outcome is </a:t>
            </a:r>
            <a:r>
              <a:rPr lang="en-US" sz="2800" dirty="0">
                <a:latin typeface="Arial" panose="020B0604020202020204" pitchFamily="34" charset="0"/>
                <a:cs typeface="Arial" panose="020B0604020202020204" pitchFamily="34" charset="0"/>
              </a:rPr>
              <a:t>¼</a:t>
            </a:r>
            <a:endParaRPr lang="en-US" sz="2800" dirty="0"/>
          </a:p>
        </p:txBody>
      </p:sp>
      <p:pic>
        <p:nvPicPr>
          <p:cNvPr id="6" name="Picture 5" descr="The figure is a drawing that illustrates the four possible outcomes of a two coin toss. The first coin can be either heads or tails and so can the second coin, leading to four unique outcomes. &#10;Each of the four outcomes has one chance in four of occurring, so the probability of each outcome is 1/4&#10;" title="Figure 4.21">
            <a:extLst>
              <a:ext uri="{FF2B5EF4-FFF2-40B4-BE49-F238E27FC236}">
                <a16:creationId xmlns:a16="http://schemas.microsoft.com/office/drawing/2014/main" id="{44B6E2D2-A967-4EF8-B5BA-DF9C2EA34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951871"/>
            <a:ext cx="2975610" cy="4411943"/>
          </a:xfrm>
          <a:prstGeom prst="rect">
            <a:avLst/>
          </a:prstGeom>
        </p:spPr>
      </p:pic>
    </p:spTree>
    <p:extLst>
      <p:ext uri="{BB962C8B-B14F-4D97-AF65-F5344CB8AC3E}">
        <p14:creationId xmlns:p14="http://schemas.microsoft.com/office/powerpoint/2010/main" val="1233567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715250" cy="1573110"/>
          </a:xfrm>
        </p:spPr>
        <p:txBody>
          <a:bodyPr>
            <a:normAutofit fontScale="90000"/>
          </a:bodyPr>
          <a:lstStyle/>
          <a:p>
            <a:pPr algn="l"/>
            <a:r>
              <a:rPr lang="en-US" sz="4000" dirty="0"/>
              <a:t>Probabilities, Expressed as Proportions, for the Three Outcomes for Two Coins Being Tossed</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Rectangle 7">
            <a:extLst>
              <a:ext uri="{FF2B5EF4-FFF2-40B4-BE49-F238E27FC236}">
                <a16:creationId xmlns:a16="http://schemas.microsoft.com/office/drawing/2014/main" id="{E70B7A34-F2E9-48D6-8EA5-5942007DF8B0}"/>
              </a:ext>
            </a:extLst>
          </p:cNvPr>
          <p:cNvSpPr/>
          <p:nvPr/>
        </p:nvSpPr>
        <p:spPr>
          <a:xfrm>
            <a:off x="990600" y="4648200"/>
            <a:ext cx="7293113" cy="707886"/>
          </a:xfrm>
          <a:prstGeom prst="rect">
            <a:avLst/>
          </a:prstGeom>
        </p:spPr>
        <p:txBody>
          <a:bodyPr wrap="square">
            <a:spAutoFit/>
          </a:bodyPr>
          <a:lstStyle/>
          <a:p>
            <a:r>
              <a:rPr lang="en-US" sz="2000" dirty="0">
                <a:solidFill>
                  <a:srgbClr val="000000"/>
                </a:solidFill>
                <a:ea typeface="Arial" charset="0"/>
                <a:cs typeface="Arial" charset="0"/>
              </a:rPr>
              <a:t>There are three possible outcomes if two coins are tossed. </a:t>
            </a:r>
          </a:p>
          <a:p>
            <a:r>
              <a:rPr lang="en-US" sz="2000" dirty="0">
                <a:solidFill>
                  <a:srgbClr val="000000"/>
                </a:solidFill>
                <a:ea typeface="Arial" charset="0"/>
                <a:cs typeface="Arial" charset="0"/>
              </a:rPr>
              <a:t>The sum of the probabilities for all three outcomes is 1.00.</a:t>
            </a:r>
          </a:p>
        </p:txBody>
      </p:sp>
      <p:graphicFrame>
        <p:nvGraphicFramePr>
          <p:cNvPr id="9" name="Table 8">
            <a:extLst>
              <a:ext uri="{FF2B5EF4-FFF2-40B4-BE49-F238E27FC236}">
                <a16:creationId xmlns:a16="http://schemas.microsoft.com/office/drawing/2014/main" id="{DAED02F9-F3BD-4531-AE95-C7E125AF587F}"/>
              </a:ext>
            </a:extLst>
          </p:cNvPr>
          <p:cNvGraphicFramePr>
            <a:graphicFrameLocks noGrp="1"/>
          </p:cNvGraphicFramePr>
          <p:nvPr>
            <p:extLst>
              <p:ext uri="{D42A27DB-BD31-4B8C-83A1-F6EECF244321}">
                <p14:modId xmlns:p14="http://schemas.microsoft.com/office/powerpoint/2010/main" val="1979335012"/>
              </p:ext>
            </p:extLst>
          </p:nvPr>
        </p:nvGraphicFramePr>
        <p:xfrm>
          <a:off x="609600" y="2209800"/>
          <a:ext cx="7924800" cy="1854200"/>
        </p:xfrm>
        <a:graphic>
          <a:graphicData uri="http://schemas.openxmlformats.org/drawingml/2006/table">
            <a:tbl>
              <a:tblPr firstRow="1" bandRow="1">
                <a:tableStyleId>{7DF18680-E054-41AD-8BC1-D1AEF772440D}</a:tableStyleId>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0840">
                <a:tc>
                  <a:txBody>
                    <a:bodyPr/>
                    <a:lstStyle/>
                    <a:p>
                      <a:r>
                        <a:rPr lang="en-US" dirty="0"/>
                        <a:t>Outcome</a:t>
                      </a:r>
                    </a:p>
                  </a:txBody>
                  <a:tcPr/>
                </a:tc>
                <a:tc>
                  <a:txBody>
                    <a:bodyPr/>
                    <a:lstStyle/>
                    <a:p>
                      <a:pPr algn="ctr"/>
                      <a:r>
                        <a:rPr lang="en-US" dirty="0"/>
                        <a:t>Probability</a:t>
                      </a:r>
                    </a:p>
                  </a:txBody>
                  <a:tcPr/>
                </a:tc>
                <a:extLst>
                  <a:ext uri="{0D108BD9-81ED-4DB2-BD59-A6C34878D82A}">
                    <a16:rowId xmlns:a16="http://schemas.microsoft.com/office/drawing/2014/main" val="10000"/>
                  </a:ext>
                </a:extLst>
              </a:tr>
              <a:tr h="370840">
                <a:tc>
                  <a:txBody>
                    <a:bodyPr/>
                    <a:lstStyle/>
                    <a:p>
                      <a:r>
                        <a:rPr lang="en-US" dirty="0"/>
                        <a:t>Two heads (HH)</a:t>
                      </a:r>
                    </a:p>
                  </a:txBody>
                  <a:tcPr/>
                </a:tc>
                <a:tc>
                  <a:txBody>
                    <a:bodyPr/>
                    <a:lstStyle/>
                    <a:p>
                      <a:pPr algn="ctr"/>
                      <a:r>
                        <a:rPr lang="en-US" dirty="0"/>
                        <a:t>.25</a:t>
                      </a:r>
                    </a:p>
                  </a:txBody>
                  <a:tcPr/>
                </a:tc>
                <a:extLst>
                  <a:ext uri="{0D108BD9-81ED-4DB2-BD59-A6C34878D82A}">
                    <a16:rowId xmlns:a16="http://schemas.microsoft.com/office/drawing/2014/main" val="10001"/>
                  </a:ext>
                </a:extLst>
              </a:tr>
              <a:tr h="370840">
                <a:tc>
                  <a:txBody>
                    <a:bodyPr/>
                    <a:lstStyle/>
                    <a:p>
                      <a:r>
                        <a:rPr lang="en-US" dirty="0"/>
                        <a:t>One heads</a:t>
                      </a:r>
                      <a:r>
                        <a:rPr lang="en-US" baseline="0" dirty="0"/>
                        <a:t> and one tails (HT or TH)</a:t>
                      </a:r>
                      <a:endParaRPr lang="en-US" dirty="0"/>
                    </a:p>
                  </a:txBody>
                  <a:tcPr/>
                </a:tc>
                <a:tc>
                  <a:txBody>
                    <a:bodyPr/>
                    <a:lstStyle/>
                    <a:p>
                      <a:pPr algn="ctr"/>
                      <a:r>
                        <a:rPr lang="en-US" dirty="0"/>
                        <a:t>.50</a:t>
                      </a:r>
                    </a:p>
                  </a:txBody>
                  <a:tcPr/>
                </a:tc>
                <a:extLst>
                  <a:ext uri="{0D108BD9-81ED-4DB2-BD59-A6C34878D82A}">
                    <a16:rowId xmlns:a16="http://schemas.microsoft.com/office/drawing/2014/main" val="10002"/>
                  </a:ext>
                </a:extLst>
              </a:tr>
              <a:tr h="370840">
                <a:tc>
                  <a:txBody>
                    <a:bodyPr/>
                    <a:lstStyle/>
                    <a:p>
                      <a:r>
                        <a:rPr lang="en-US" dirty="0"/>
                        <a:t>Two tails (TT)</a:t>
                      </a:r>
                    </a:p>
                  </a:txBody>
                  <a:tcPr/>
                </a:tc>
                <a:tc>
                  <a:txBody>
                    <a:bodyPr/>
                    <a:lstStyle/>
                    <a:p>
                      <a:pPr algn="ctr"/>
                      <a:r>
                        <a:rPr lang="en-US" dirty="0"/>
                        <a:t>.25</a:t>
                      </a:r>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95806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715250" cy="955890"/>
          </a:xfrm>
        </p:spPr>
        <p:txBody>
          <a:bodyPr>
            <a:normAutofit fontScale="90000"/>
          </a:bodyPr>
          <a:lstStyle/>
          <a:p>
            <a:pPr algn="l"/>
            <a:r>
              <a:rPr lang="en-US" sz="4000" dirty="0"/>
              <a:t>Finding </a:t>
            </a:r>
            <a:r>
              <a:rPr lang="en-US" sz="4000" i="1" dirty="0"/>
              <a:t>z</a:t>
            </a:r>
            <a:r>
              <a:rPr lang="en-US" sz="4000" dirty="0"/>
              <a:t> Scores Associated with Middle and Extreme Percentages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graphicFrame>
        <p:nvGraphicFramePr>
          <p:cNvPr id="12" name="Table 11">
            <a:extLst>
              <a:ext uri="{FF2B5EF4-FFF2-40B4-BE49-F238E27FC236}">
                <a16:creationId xmlns:a16="http://schemas.microsoft.com/office/drawing/2014/main" id="{35A05369-E9EE-4B1E-98A6-02147E59692B}"/>
              </a:ext>
            </a:extLst>
          </p:cNvPr>
          <p:cNvGraphicFramePr>
            <a:graphicFrameLocks noGrp="1"/>
          </p:cNvGraphicFramePr>
          <p:nvPr>
            <p:extLst>
              <p:ext uri="{D42A27DB-BD31-4B8C-83A1-F6EECF244321}">
                <p14:modId xmlns:p14="http://schemas.microsoft.com/office/powerpoint/2010/main" val="560112840"/>
              </p:ext>
            </p:extLst>
          </p:nvPr>
        </p:nvGraphicFramePr>
        <p:xfrm>
          <a:off x="628650" y="1341624"/>
          <a:ext cx="8233410" cy="4118285"/>
        </p:xfrm>
        <a:graphic>
          <a:graphicData uri="http://schemas.openxmlformats.org/drawingml/2006/table">
            <a:tbl>
              <a:tblPr firstRow="1" bandRow="1">
                <a:tableStyleId>{7DF18680-E054-41AD-8BC1-D1AEF772440D}</a:tableStyleId>
              </a:tblPr>
              <a:tblGrid>
                <a:gridCol w="8233410">
                  <a:extLst>
                    <a:ext uri="{9D8B030D-6E8A-4147-A177-3AD203B41FA5}">
                      <a16:colId xmlns:a16="http://schemas.microsoft.com/office/drawing/2014/main" val="20000"/>
                    </a:ext>
                  </a:extLst>
                </a:gridCol>
              </a:tblGrid>
              <a:tr h="504991">
                <a:tc>
                  <a:txBody>
                    <a:bodyPr/>
                    <a:lstStyle/>
                    <a:p>
                      <a:r>
                        <a:rPr lang="en-US" sz="1600" dirty="0"/>
                        <a:t>Table 4.4: </a:t>
                      </a:r>
                      <a:r>
                        <a:rPr lang="en-US" sz="1600" b="0" i="0" u="none" strike="noStrike" kern="1200" baseline="0" dirty="0">
                          <a:solidFill>
                            <a:schemeClr val="lt1"/>
                          </a:solidFill>
                          <a:latin typeface="+mn-lt"/>
                          <a:ea typeface="+mn-ea"/>
                          <a:cs typeface="+mn-cs"/>
                        </a:rPr>
                        <a:t>How to Choose: Finding </a:t>
                      </a:r>
                      <a:r>
                        <a:rPr lang="en-US" sz="1600" b="0" i="1" u="none" strike="noStrike" kern="1200" baseline="0" dirty="0">
                          <a:solidFill>
                            <a:schemeClr val="lt1"/>
                          </a:solidFill>
                          <a:latin typeface="+mn-lt"/>
                          <a:ea typeface="+mn-ea"/>
                          <a:cs typeface="+mn-cs"/>
                        </a:rPr>
                        <a:t>z</a:t>
                      </a:r>
                      <a:r>
                        <a:rPr lang="en-US" sz="1600" b="0" i="0" u="none" strike="noStrike" kern="1200" baseline="0" dirty="0">
                          <a:solidFill>
                            <a:schemeClr val="lt1"/>
                          </a:solidFill>
                          <a:latin typeface="+mn-lt"/>
                          <a:ea typeface="+mn-ea"/>
                          <a:cs typeface="+mn-cs"/>
                        </a:rPr>
                        <a:t> Scores Associated with Middle and</a:t>
                      </a:r>
                    </a:p>
                    <a:p>
                      <a:r>
                        <a:rPr lang="en-US" sz="1600" b="0" i="0" u="none" strike="noStrike" kern="1200" baseline="0" dirty="0">
                          <a:solidFill>
                            <a:schemeClr val="lt1"/>
                          </a:solidFill>
                          <a:latin typeface="+mn-lt"/>
                          <a:ea typeface="+mn-ea"/>
                          <a:cs typeface="+mn-cs"/>
                        </a:rPr>
                        <a:t>Extreme Percentages of the Normal Distribution</a:t>
                      </a:r>
                      <a:endParaRPr lang="en-US" sz="1600" dirty="0"/>
                    </a:p>
                  </a:txBody>
                  <a:tcPr/>
                </a:tc>
                <a:extLst>
                  <a:ext uri="{0D108BD9-81ED-4DB2-BD59-A6C34878D82A}">
                    <a16:rowId xmlns:a16="http://schemas.microsoft.com/office/drawing/2014/main" val="10000"/>
                  </a:ext>
                </a:extLst>
              </a:tr>
              <a:tr h="370100">
                <a:tc>
                  <a:txBody>
                    <a:bodyPr/>
                    <a:lstStyle/>
                    <a:p>
                      <a:pPr algn="ctr"/>
                      <a:r>
                        <a:rPr lang="en-US" sz="1600" b="1" i="0" u="none" strike="noStrike" kern="1200" baseline="0" dirty="0">
                          <a:solidFill>
                            <a:schemeClr val="dk1"/>
                          </a:solidFill>
                          <a:latin typeface="+mn-lt"/>
                          <a:ea typeface="+mn-ea"/>
                          <a:cs typeface="+mn-cs"/>
                        </a:rPr>
                        <a:t>Finding </a:t>
                      </a:r>
                      <a:r>
                        <a:rPr lang="en-US" sz="1600" b="1" i="1" u="none" strike="noStrike" kern="1200" baseline="0" dirty="0">
                          <a:solidFill>
                            <a:schemeClr val="dk1"/>
                          </a:solidFill>
                          <a:latin typeface="+mn-lt"/>
                          <a:ea typeface="+mn-ea"/>
                          <a:cs typeface="+mn-cs"/>
                        </a:rPr>
                        <a:t>z</a:t>
                      </a:r>
                      <a:r>
                        <a:rPr lang="en-US" sz="1600" b="1" i="0" u="none" strike="noStrike" kern="1200" baseline="0" dirty="0">
                          <a:solidFill>
                            <a:schemeClr val="dk1"/>
                          </a:solidFill>
                          <a:latin typeface="+mn-lt"/>
                          <a:ea typeface="+mn-ea"/>
                          <a:cs typeface="+mn-cs"/>
                        </a:rPr>
                        <a:t> Scores Associated with a Middle Percentage of the Normal Distribution</a:t>
                      </a:r>
                      <a:endParaRPr lang="en-US" sz="1600" b="1" dirty="0"/>
                    </a:p>
                  </a:txBody>
                  <a:tcPr/>
                </a:tc>
                <a:extLst>
                  <a:ext uri="{0D108BD9-81ED-4DB2-BD59-A6C34878D82A}">
                    <a16:rowId xmlns:a16="http://schemas.microsoft.com/office/drawing/2014/main" val="10001"/>
                  </a:ext>
                </a:extLst>
              </a:tr>
              <a:tr h="292363">
                <a:tc>
                  <a:txBody>
                    <a:bodyPr/>
                    <a:lstStyle/>
                    <a:p>
                      <a:r>
                        <a:rPr lang="en-US" sz="1600" dirty="0"/>
                        <a:t>Step 1. </a:t>
                      </a:r>
                      <a:r>
                        <a:rPr lang="en-US" sz="1600" b="0" i="0" u="none" strike="noStrike" kern="1200" baseline="0" dirty="0">
                          <a:solidFill>
                            <a:schemeClr val="dk1"/>
                          </a:solidFill>
                          <a:latin typeface="+mn-lt"/>
                          <a:ea typeface="+mn-ea"/>
                          <a:cs typeface="+mn-cs"/>
                        </a:rPr>
                        <a:t>Take the middle percentage and cut it in half.</a:t>
                      </a:r>
                      <a:endParaRPr lang="en-US" sz="1600" dirty="0"/>
                    </a:p>
                  </a:txBody>
                  <a:tcPr/>
                </a:tc>
                <a:extLst>
                  <a:ext uri="{0D108BD9-81ED-4DB2-BD59-A6C34878D82A}">
                    <a16:rowId xmlns:a16="http://schemas.microsoft.com/office/drawing/2014/main" val="10002"/>
                  </a:ext>
                </a:extLst>
              </a:tr>
              <a:tr h="504991">
                <a:tc>
                  <a:txBody>
                    <a:bodyPr/>
                    <a:lstStyle/>
                    <a:p>
                      <a:r>
                        <a:rPr lang="en-US" sz="1600" dirty="0"/>
                        <a:t>Step 2. </a:t>
                      </a:r>
                      <a:r>
                        <a:rPr lang="en-US" sz="1600" b="0" i="0" u="none" strike="noStrike" kern="1200" baseline="0" dirty="0">
                          <a:solidFill>
                            <a:schemeClr val="dk1"/>
                          </a:solidFill>
                          <a:latin typeface="+mn-lt"/>
                          <a:ea typeface="+mn-ea"/>
                          <a:cs typeface="+mn-cs"/>
                        </a:rPr>
                        <a:t>Use column B of Appendix Table 1 to find the percentage closest to the ½ value calculated in Step 1.</a:t>
                      </a:r>
                      <a:endParaRPr lang="en-US" sz="1600" dirty="0"/>
                    </a:p>
                  </a:txBody>
                  <a:tcPr/>
                </a:tc>
                <a:extLst>
                  <a:ext uri="{0D108BD9-81ED-4DB2-BD59-A6C34878D82A}">
                    <a16:rowId xmlns:a16="http://schemas.microsoft.com/office/drawing/2014/main" val="10003"/>
                  </a:ext>
                </a:extLst>
              </a:tr>
              <a:tr h="292363">
                <a:tc>
                  <a:txBody>
                    <a:bodyPr/>
                    <a:lstStyle/>
                    <a:p>
                      <a:r>
                        <a:rPr lang="en-US" sz="1600" dirty="0"/>
                        <a:t>Step 3. </a:t>
                      </a:r>
                      <a:r>
                        <a:rPr lang="en-US" sz="1600" b="0" i="0" u="none" strike="noStrike" kern="1200" baseline="0" dirty="0">
                          <a:solidFill>
                            <a:schemeClr val="dk1"/>
                          </a:solidFill>
                          <a:latin typeface="+mn-lt"/>
                          <a:ea typeface="+mn-ea"/>
                          <a:cs typeface="+mn-cs"/>
                        </a:rPr>
                        <a:t>Report the </a:t>
                      </a:r>
                      <a:r>
                        <a:rPr lang="en-US" sz="1600" b="0" i="1" u="none" strike="noStrike" kern="1200" baseline="0" dirty="0">
                          <a:solidFill>
                            <a:schemeClr val="dk1"/>
                          </a:solidFill>
                          <a:latin typeface="+mn-lt"/>
                          <a:ea typeface="+mn-ea"/>
                          <a:cs typeface="+mn-cs"/>
                        </a:rPr>
                        <a:t>z</a:t>
                      </a:r>
                      <a:r>
                        <a:rPr lang="en-US" sz="1600" b="0" i="0" u="none" strike="noStrike" kern="1200" baseline="0" dirty="0">
                          <a:solidFill>
                            <a:schemeClr val="dk1"/>
                          </a:solidFill>
                          <a:latin typeface="+mn-lt"/>
                          <a:ea typeface="+mn-ea"/>
                          <a:cs typeface="+mn-cs"/>
                        </a:rPr>
                        <a:t> score for the percentage in ± format.</a:t>
                      </a:r>
                      <a:endParaRPr lang="en-US" sz="1600" dirty="0"/>
                    </a:p>
                  </a:txBody>
                  <a:tcPr/>
                </a:tc>
                <a:extLst>
                  <a:ext uri="{0D108BD9-81ED-4DB2-BD59-A6C34878D82A}">
                    <a16:rowId xmlns:a16="http://schemas.microsoft.com/office/drawing/2014/main" val="10004"/>
                  </a:ext>
                </a:extLst>
              </a:tr>
              <a:tr h="370100">
                <a:tc>
                  <a:txBody>
                    <a:bodyPr/>
                    <a:lstStyle/>
                    <a:p>
                      <a:pPr algn="ctr"/>
                      <a:r>
                        <a:rPr lang="en-US" sz="1600" b="1" i="0" u="none" strike="noStrike" kern="1200" baseline="0" dirty="0">
                          <a:solidFill>
                            <a:schemeClr val="dk1"/>
                          </a:solidFill>
                          <a:latin typeface="+mn-lt"/>
                          <a:ea typeface="+mn-ea"/>
                          <a:cs typeface="+mn-cs"/>
                        </a:rPr>
                        <a:t>Finding </a:t>
                      </a:r>
                      <a:r>
                        <a:rPr lang="en-US" sz="1600" b="1" i="1" u="none" strike="noStrike" kern="1200" baseline="0" dirty="0">
                          <a:solidFill>
                            <a:schemeClr val="dk1"/>
                          </a:solidFill>
                          <a:latin typeface="+mn-lt"/>
                          <a:ea typeface="+mn-ea"/>
                          <a:cs typeface="+mn-cs"/>
                        </a:rPr>
                        <a:t>z</a:t>
                      </a:r>
                      <a:r>
                        <a:rPr lang="en-US" sz="1600" b="1" i="0" u="none" strike="noStrike" kern="1200" baseline="0" dirty="0">
                          <a:solidFill>
                            <a:schemeClr val="dk1"/>
                          </a:solidFill>
                          <a:latin typeface="+mn-lt"/>
                          <a:ea typeface="+mn-ea"/>
                          <a:cs typeface="+mn-cs"/>
                        </a:rPr>
                        <a:t> Scores Associated with an Extreme Percentage of the Normal Distribution</a:t>
                      </a:r>
                      <a:endParaRPr lang="en-US" sz="1600" b="1" dirty="0"/>
                    </a:p>
                  </a:txBody>
                  <a:tcPr/>
                </a:tc>
                <a:extLst>
                  <a:ext uri="{0D108BD9-81ED-4DB2-BD59-A6C34878D82A}">
                    <a16:rowId xmlns:a16="http://schemas.microsoft.com/office/drawing/2014/main" val="10005"/>
                  </a:ext>
                </a:extLst>
              </a:tr>
              <a:tr h="292363">
                <a:tc>
                  <a:txBody>
                    <a:bodyPr/>
                    <a:lstStyle/>
                    <a:p>
                      <a:r>
                        <a:rPr lang="en-US" sz="1600" dirty="0"/>
                        <a:t>Step 1. </a:t>
                      </a:r>
                      <a:r>
                        <a:rPr lang="en-US" sz="1600" b="0" i="0" u="none" strike="noStrike" kern="1200" baseline="0" dirty="0">
                          <a:solidFill>
                            <a:schemeClr val="dk1"/>
                          </a:solidFill>
                          <a:latin typeface="+mn-lt"/>
                          <a:ea typeface="+mn-ea"/>
                          <a:cs typeface="+mn-cs"/>
                        </a:rPr>
                        <a:t>Take the extreme percentage and cut it in half.</a:t>
                      </a:r>
                      <a:endParaRPr lang="en-US" sz="1600" dirty="0"/>
                    </a:p>
                  </a:txBody>
                  <a:tcPr/>
                </a:tc>
                <a:extLst>
                  <a:ext uri="{0D108BD9-81ED-4DB2-BD59-A6C34878D82A}">
                    <a16:rowId xmlns:a16="http://schemas.microsoft.com/office/drawing/2014/main" val="10006"/>
                  </a:ext>
                </a:extLst>
              </a:tr>
              <a:tr h="504991">
                <a:tc>
                  <a:txBody>
                    <a:bodyPr/>
                    <a:lstStyle/>
                    <a:p>
                      <a:r>
                        <a:rPr lang="en-US" sz="1600" dirty="0"/>
                        <a:t>Step 2. </a:t>
                      </a:r>
                      <a:r>
                        <a:rPr lang="en-US" sz="1600" b="0" i="0" u="none" strike="noStrike" kern="1200" baseline="0" dirty="0">
                          <a:solidFill>
                            <a:schemeClr val="dk1"/>
                          </a:solidFill>
                          <a:latin typeface="+mn-lt"/>
                          <a:ea typeface="+mn-ea"/>
                          <a:cs typeface="+mn-cs"/>
                        </a:rPr>
                        <a:t>Use column C of Appendix Table 1 to find the percentage closest to the ½ value calculated in Step 1.</a:t>
                      </a:r>
                      <a:endParaRPr lang="en-US" sz="1600" dirty="0"/>
                    </a:p>
                  </a:txBody>
                  <a:tcPr/>
                </a:tc>
                <a:extLst>
                  <a:ext uri="{0D108BD9-81ED-4DB2-BD59-A6C34878D82A}">
                    <a16:rowId xmlns:a16="http://schemas.microsoft.com/office/drawing/2014/main" val="10007"/>
                  </a:ext>
                </a:extLst>
              </a:tr>
              <a:tr h="2923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Step 3. </a:t>
                      </a:r>
                      <a:r>
                        <a:rPr lang="en-US" sz="1600" b="0" i="0" u="none" strike="noStrike" kern="1200" baseline="0" dirty="0">
                          <a:solidFill>
                            <a:schemeClr val="dk1"/>
                          </a:solidFill>
                          <a:latin typeface="+mn-lt"/>
                          <a:ea typeface="+mn-ea"/>
                          <a:cs typeface="+mn-cs"/>
                        </a:rPr>
                        <a:t>Report the </a:t>
                      </a:r>
                      <a:r>
                        <a:rPr lang="en-US" sz="1600" b="0" i="1" u="none" strike="noStrike" kern="1200" baseline="0" dirty="0">
                          <a:solidFill>
                            <a:schemeClr val="dk1"/>
                          </a:solidFill>
                          <a:latin typeface="+mn-lt"/>
                          <a:ea typeface="+mn-ea"/>
                          <a:cs typeface="+mn-cs"/>
                        </a:rPr>
                        <a:t>z</a:t>
                      </a:r>
                      <a:r>
                        <a:rPr lang="en-US" sz="1600" b="0" i="0" u="none" strike="noStrike" kern="1200" baseline="0" dirty="0">
                          <a:solidFill>
                            <a:schemeClr val="dk1"/>
                          </a:solidFill>
                          <a:latin typeface="+mn-lt"/>
                          <a:ea typeface="+mn-ea"/>
                          <a:cs typeface="+mn-cs"/>
                        </a:rPr>
                        <a:t> score for the percentage in ± format.</a:t>
                      </a:r>
                      <a:endParaRPr lang="en-US" sz="1600" dirty="0"/>
                    </a:p>
                  </a:txBody>
                  <a:tcPr/>
                </a:tc>
                <a:extLst>
                  <a:ext uri="{0D108BD9-81ED-4DB2-BD59-A6C34878D82A}">
                    <a16:rowId xmlns:a16="http://schemas.microsoft.com/office/drawing/2014/main" val="10008"/>
                  </a:ext>
                </a:extLst>
              </a:tr>
              <a:tr h="299605">
                <a:tc>
                  <a:txBody>
                    <a:bodyPr/>
                    <a:lstStyle/>
                    <a:p>
                      <a:r>
                        <a:rPr lang="en-US" sz="1200" b="0" i="1" u="none" strike="noStrike" kern="1200" baseline="0" dirty="0">
                          <a:solidFill>
                            <a:schemeClr val="dk1"/>
                          </a:solidFill>
                          <a:latin typeface="+mn-lt"/>
                          <a:ea typeface="+mn-ea"/>
                          <a:cs typeface="+mn-cs"/>
                        </a:rPr>
                        <a:t>These guidelines help one calculate the percentage of cases, in a normal distribution, that fall in the middle or in the two tails.</a:t>
                      </a:r>
                      <a:endParaRPr lang="en-US" sz="1200" i="1"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5463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389620" cy="955890"/>
          </a:xfrm>
        </p:spPr>
        <p:txBody>
          <a:bodyPr>
            <a:normAutofit fontScale="90000"/>
          </a:bodyPr>
          <a:lstStyle/>
          <a:p>
            <a:pPr algn="l"/>
            <a:r>
              <a:rPr lang="en-US" sz="4000" dirty="0"/>
              <a:t>Middle and Extreme Sections of the Normal Curve Associated with </a:t>
            </a:r>
            <a:r>
              <a:rPr lang="en-US" sz="4000" i="1" dirty="0"/>
              <a:t>z</a:t>
            </a:r>
            <a:r>
              <a:rPr lang="en-US" sz="4000" dirty="0"/>
              <a:t> scores of ±1.96</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6B5CAA52-F0D9-406C-8091-775F46BCD7D4}"/>
              </a:ext>
            </a:extLst>
          </p:cNvPr>
          <p:cNvSpPr>
            <a:spLocks noGrp="1"/>
          </p:cNvSpPr>
          <p:nvPr>
            <p:ph idx="1"/>
          </p:nvPr>
        </p:nvSpPr>
        <p:spPr>
          <a:xfrm>
            <a:off x="457200" y="1550865"/>
            <a:ext cx="3577590" cy="3632774"/>
          </a:xfrm>
        </p:spPr>
        <p:txBody>
          <a:bodyPr>
            <a:normAutofit fontScale="92500" lnSpcReduction="10000"/>
          </a:bodyPr>
          <a:lstStyle/>
          <a:p>
            <a:pPr>
              <a:lnSpc>
                <a:spcPct val="120000"/>
              </a:lnSpc>
              <a:spcBef>
                <a:spcPts val="0"/>
              </a:spcBef>
            </a:pPr>
            <a:r>
              <a:rPr lang="en-US" sz="2400" dirty="0"/>
              <a:t>Extreme Percentage</a:t>
            </a:r>
          </a:p>
          <a:p>
            <a:pPr lvl="1">
              <a:lnSpc>
                <a:spcPct val="120000"/>
              </a:lnSpc>
              <a:spcBef>
                <a:spcPts val="0"/>
              </a:spcBef>
            </a:pPr>
            <a:r>
              <a:rPr lang="en-US" sz="1800" dirty="0"/>
              <a:t>Percentage of the normal distribution that is found in the two tails and that is evenly divided between them</a:t>
            </a:r>
          </a:p>
          <a:p>
            <a:pPr lvl="1">
              <a:lnSpc>
                <a:spcPct val="120000"/>
              </a:lnSpc>
              <a:spcBef>
                <a:spcPts val="0"/>
              </a:spcBef>
            </a:pPr>
            <a:r>
              <a:rPr lang="en-US" sz="1800" dirty="0"/>
              <a:t>Same </a:t>
            </a:r>
            <a:r>
              <a:rPr lang="en-US" sz="1800" i="1" dirty="0"/>
              <a:t>z</a:t>
            </a:r>
            <a:r>
              <a:rPr lang="en-US" sz="1800" dirty="0"/>
              <a:t> scores ± 1.96 mark off the middle 95% of scores</a:t>
            </a:r>
          </a:p>
          <a:p>
            <a:pPr lvl="1">
              <a:lnSpc>
                <a:spcPct val="120000"/>
              </a:lnSpc>
              <a:spcBef>
                <a:spcPts val="0"/>
              </a:spcBef>
            </a:pPr>
            <a:r>
              <a:rPr lang="en-US" sz="1800" dirty="0"/>
              <a:t>Also marks off the extreme 5% of scores</a:t>
            </a:r>
          </a:p>
          <a:p>
            <a:pPr lvl="1">
              <a:lnSpc>
                <a:spcPct val="120000"/>
              </a:lnSpc>
              <a:spcBef>
                <a:spcPts val="0"/>
              </a:spcBef>
            </a:pPr>
            <a:r>
              <a:rPr lang="en-US" sz="1800" dirty="0"/>
              <a:t>1.96 appears in many chapters—remember what it represents</a:t>
            </a:r>
          </a:p>
        </p:txBody>
      </p:sp>
      <p:sp>
        <p:nvSpPr>
          <p:cNvPr id="6" name="TextBox 5">
            <a:extLst>
              <a:ext uri="{FF2B5EF4-FFF2-40B4-BE49-F238E27FC236}">
                <a16:creationId xmlns:a16="http://schemas.microsoft.com/office/drawing/2014/main" id="{372E8234-714B-44F4-9E91-AD31CB79DC94}"/>
              </a:ext>
            </a:extLst>
          </p:cNvPr>
          <p:cNvSpPr txBox="1"/>
          <p:nvPr/>
        </p:nvSpPr>
        <p:spPr>
          <a:xfrm>
            <a:off x="4191000" y="4648200"/>
            <a:ext cx="4800600" cy="584775"/>
          </a:xfrm>
          <a:prstGeom prst="rect">
            <a:avLst/>
          </a:prstGeom>
          <a:noFill/>
        </p:spPr>
        <p:txBody>
          <a:bodyPr wrap="square" rtlCol="0">
            <a:spAutoFit/>
          </a:bodyPr>
          <a:lstStyle/>
          <a:p>
            <a:r>
              <a:rPr lang="en-US" sz="1600" dirty="0"/>
              <a:t>The same </a:t>
            </a:r>
            <a:r>
              <a:rPr lang="en-US" sz="1600" i="1" dirty="0"/>
              <a:t>z</a:t>
            </a:r>
            <a:r>
              <a:rPr lang="en-US" sz="1600" dirty="0"/>
              <a:t> scores, ±1.96, that mark off the middle 95% of scores also mark off the extreme 5% of scores.</a:t>
            </a:r>
            <a:endParaRPr lang="en-US" sz="1800" dirty="0">
              <a:solidFill>
                <a:srgbClr val="000000"/>
              </a:solidFill>
            </a:endParaRPr>
          </a:p>
        </p:txBody>
      </p:sp>
      <p:pic>
        <p:nvPicPr>
          <p:cNvPr id="7" name="Picture 6" descr="The figure is an example of a distribution curve that 4.22 shows the middle 95%. If 95% of the cases fall from a z score of −1.96 to a z score of 1.96, isn’t that the same as saying 5% of the cases don’t fall in that region? &#10;The complement to a common zone, the middle section, is the rare zone, the section in the ends, the two tails, of the distribution. &#10;This section in the extremes of the distribution is evenly divided between the two tails. The extreme 5%, for example, consists of the 2.5% at the very bottom of the normal distribution (the far left side in Figure 4.22) and the 2.5% at the very top of it (the far right side in Figure 4.22). &#10;Of course, this can also be expressed as a probability: p = .05 that a case selected at random from the population falls below –1.96 or above 1.96 in a normal&#10;The rare zone of a distribution is the part in the tails where scores rarely fall. Commonly, statisticians consider something rare if it happens less than 5% of the time. &#10;If rare is written as p &lt; .05, then a common outcome is written as p &gt; .05, meaning it happens more than 5% of the time. The common zone of a distribution is the central part where scores commonly fall.bution.&#10;" title="Figure 4.22">
            <a:extLst>
              <a:ext uri="{FF2B5EF4-FFF2-40B4-BE49-F238E27FC236}">
                <a16:creationId xmlns:a16="http://schemas.microsoft.com/office/drawing/2014/main" id="{F77101EF-021E-4CDD-9A33-ADBA47B4B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444" y="1563021"/>
            <a:ext cx="4679156" cy="2994660"/>
          </a:xfrm>
          <a:prstGeom prst="rect">
            <a:avLst/>
          </a:prstGeom>
        </p:spPr>
      </p:pic>
    </p:spTree>
    <p:extLst>
      <p:ext uri="{BB962C8B-B14F-4D97-AF65-F5344CB8AC3E}">
        <p14:creationId xmlns:p14="http://schemas.microsoft.com/office/powerpoint/2010/main" val="395441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074920" cy="502602"/>
          </a:xfrm>
        </p:spPr>
        <p:txBody>
          <a:bodyPr>
            <a:normAutofit fontScale="90000"/>
          </a:bodyPr>
          <a:lstStyle/>
          <a:p>
            <a:r>
              <a:rPr lang="en-US" sz="4000" dirty="0"/>
              <a:t>Standard Scores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44D25FD2-97C7-4706-B284-FFFE098C9219}"/>
              </a:ext>
            </a:extLst>
          </p:cNvPr>
          <p:cNvSpPr>
            <a:spLocks noGrp="1"/>
          </p:cNvSpPr>
          <p:nvPr>
            <p:ph idx="1"/>
          </p:nvPr>
        </p:nvSpPr>
        <p:spPr>
          <a:xfrm>
            <a:off x="457200" y="977717"/>
            <a:ext cx="8229600" cy="4525963"/>
          </a:xfrm>
        </p:spPr>
        <p:txBody>
          <a:bodyPr>
            <a:normAutofit/>
          </a:bodyPr>
          <a:lstStyle/>
          <a:p>
            <a:pPr lvl="0">
              <a:spcBef>
                <a:spcPts val="0"/>
              </a:spcBef>
            </a:pPr>
            <a:r>
              <a:rPr lang="en-US" dirty="0">
                <a:solidFill>
                  <a:prstClr val="black"/>
                </a:solidFill>
              </a:rPr>
              <a:t>Two Steps:</a:t>
            </a:r>
          </a:p>
          <a:p>
            <a:pPr lvl="1">
              <a:spcBef>
                <a:spcPts val="0"/>
              </a:spcBef>
            </a:pPr>
            <a:r>
              <a:rPr lang="en-US" dirty="0">
                <a:solidFill>
                  <a:prstClr val="black"/>
                </a:solidFill>
              </a:rPr>
              <a:t>Subtract the mean from the raw score.</a:t>
            </a:r>
          </a:p>
          <a:p>
            <a:pPr lvl="1">
              <a:spcBef>
                <a:spcPts val="0"/>
              </a:spcBef>
            </a:pPr>
            <a:r>
              <a:rPr lang="en-US" dirty="0">
                <a:solidFill>
                  <a:prstClr val="black"/>
                </a:solidFill>
              </a:rPr>
              <a:t>Divide the deviation score by the standard deviation and round to 2 decimal places.</a:t>
            </a:r>
          </a:p>
          <a:p>
            <a:pPr lvl="0">
              <a:spcBef>
                <a:spcPts val="0"/>
              </a:spcBef>
            </a:pPr>
            <a:r>
              <a:rPr lang="en-US" dirty="0">
                <a:solidFill>
                  <a:prstClr val="black"/>
                </a:solidFill>
              </a:rPr>
              <a:t>Formula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3C84BC-1EF2-45B4-9D7C-B4896487D9FA}"/>
                  </a:ext>
                </a:extLst>
              </p:cNvPr>
              <p:cNvSpPr txBox="1"/>
              <p:nvPr/>
            </p:nvSpPr>
            <p:spPr>
              <a:xfrm>
                <a:off x="690372" y="3007590"/>
                <a:ext cx="8229600" cy="277980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charset="0"/>
                        </a:rPr>
                        <m:t>𝑧</m:t>
                      </m:r>
                      <m:r>
                        <a:rPr lang="en-US" sz="2800" b="0" i="1" smtClean="0">
                          <a:latin typeface="Cambria Math" charset="0"/>
                        </a:rPr>
                        <m:t>=</m:t>
                      </m:r>
                      <m:f>
                        <m:fPr>
                          <m:ctrlPr>
                            <a:rPr lang="en-US" sz="2800" b="0" i="1" smtClean="0">
                              <a:latin typeface="Cambria Math" panose="02040503050406030204" pitchFamily="18" charset="0"/>
                            </a:rPr>
                          </m:ctrlPr>
                        </m:fPr>
                        <m:num>
                          <m:r>
                            <a:rPr lang="en-US" sz="2800" b="0" i="1" smtClean="0">
                              <a:latin typeface="Cambria Math" charset="0"/>
                            </a:rPr>
                            <m:t>𝑋</m:t>
                          </m:r>
                          <m:r>
                            <a:rPr lang="en-US" sz="2800" b="0" i="1" smtClean="0">
                              <a:latin typeface="Cambria Math" charset="0"/>
                            </a:rPr>
                            <m:t>−µ</m:t>
                          </m:r>
                        </m:num>
                        <m:den>
                          <m:r>
                            <m:rPr>
                              <m:sty m:val="p"/>
                            </m:rPr>
                            <a:rPr lang="el-GR" sz="2800" b="0" i="1" smtClean="0">
                              <a:latin typeface="Cambria Math" charset="0"/>
                            </a:rPr>
                            <m:t>σ</m:t>
                          </m:r>
                        </m:den>
                      </m:f>
                    </m:oMath>
                  </m:oMathPara>
                </a14:m>
                <a:endParaRPr lang="en-US" b="0" dirty="0"/>
              </a:p>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where</m:t>
                      </m:r>
                      <m:r>
                        <a:rPr lang="en-US" sz="1800" b="0" i="0" smtClean="0">
                          <a:latin typeface="Cambria Math" charset="0"/>
                        </a:rPr>
                        <m:t> </m:t>
                      </m:r>
                      <m:r>
                        <a:rPr lang="en-US" sz="1800" b="0" i="1" smtClean="0">
                          <a:latin typeface="Cambria Math" charset="0"/>
                        </a:rPr>
                        <m:t>𝑧</m:t>
                      </m:r>
                      <m:r>
                        <a:rPr lang="en-US" sz="1800" b="0" i="1" smtClean="0">
                          <a:latin typeface="Cambria Math" charset="0"/>
                        </a:rPr>
                        <m:t>=</m:t>
                      </m:r>
                      <m:r>
                        <m:rPr>
                          <m:sty m:val="p"/>
                        </m:rPr>
                        <a:rPr lang="en-US" sz="1800" b="0" i="0" smtClean="0">
                          <a:latin typeface="Cambria Math" charset="0"/>
                        </a:rPr>
                        <m:t>the</m:t>
                      </m:r>
                      <m:r>
                        <a:rPr lang="en-US" sz="1800" b="0" i="0" smtClean="0">
                          <a:latin typeface="Cambria Math" charset="0"/>
                        </a:rPr>
                        <m:t> </m:t>
                      </m:r>
                      <m:r>
                        <m:rPr>
                          <m:sty m:val="p"/>
                        </m:rPr>
                        <a:rPr lang="en-US" sz="1800" b="0" i="0" smtClean="0">
                          <a:latin typeface="Cambria Math" charset="0"/>
                        </a:rPr>
                        <m:t>standard</m:t>
                      </m:r>
                      <m:r>
                        <a:rPr lang="en-US" sz="1800" b="0" i="0" smtClean="0">
                          <a:latin typeface="Cambria Math" charset="0"/>
                        </a:rPr>
                        <m:t> </m:t>
                      </m:r>
                      <m:r>
                        <m:rPr>
                          <m:sty m:val="p"/>
                        </m:rPr>
                        <a:rPr lang="en-US" sz="1800" b="0" i="0" smtClean="0">
                          <a:latin typeface="Cambria Math" charset="0"/>
                        </a:rPr>
                        <m:t>score</m:t>
                      </m:r>
                    </m:oMath>
                  </m:oMathPara>
                </a14:m>
                <a:endParaRPr lang="en-US" sz="1800" b="0" dirty="0"/>
              </a:p>
              <a:p>
                <a:pPr/>
                <a14:m>
                  <m:oMathPara xmlns:m="http://schemas.openxmlformats.org/officeDocument/2006/math">
                    <m:oMathParaPr>
                      <m:jc m:val="centerGroup"/>
                    </m:oMathParaPr>
                    <m:oMath xmlns:m="http://schemas.openxmlformats.org/officeDocument/2006/math">
                      <m:r>
                        <m:rPr>
                          <m:sty m:val="p"/>
                        </m:rPr>
                        <a:rPr lang="en-US" sz="1800" i="0">
                          <a:latin typeface="Cambria Math" charset="0"/>
                        </a:rPr>
                        <m:t>where</m:t>
                      </m:r>
                      <m:r>
                        <a:rPr lang="en-US" sz="1800" i="0">
                          <a:latin typeface="Cambria Math" charset="0"/>
                        </a:rPr>
                        <m:t> </m:t>
                      </m:r>
                      <m:r>
                        <a:rPr lang="en-US" sz="1800" b="0" i="1" smtClean="0">
                          <a:latin typeface="Cambria Math" charset="0"/>
                        </a:rPr>
                        <m:t>𝑋</m:t>
                      </m:r>
                      <m:r>
                        <a:rPr lang="en-US" sz="1800" i="1">
                          <a:latin typeface="Cambria Math" charset="0"/>
                        </a:rPr>
                        <m:t>=</m:t>
                      </m:r>
                      <m:r>
                        <m:rPr>
                          <m:sty m:val="p"/>
                        </m:rPr>
                        <a:rPr lang="en-US" sz="1800" i="0">
                          <a:latin typeface="Cambria Math" charset="0"/>
                        </a:rPr>
                        <m:t>the</m:t>
                      </m:r>
                      <m:r>
                        <a:rPr lang="en-US" sz="1800" i="0">
                          <a:latin typeface="Cambria Math" charset="0"/>
                        </a:rPr>
                        <m:t> </m:t>
                      </m:r>
                      <m:r>
                        <m:rPr>
                          <m:sty m:val="p"/>
                        </m:rPr>
                        <a:rPr lang="en-US" sz="1800" b="0" i="0" smtClean="0">
                          <a:latin typeface="Cambria Math" charset="0"/>
                        </a:rPr>
                        <m:t>raw</m:t>
                      </m:r>
                      <m:r>
                        <a:rPr lang="en-US" sz="1800" i="0">
                          <a:latin typeface="Cambria Math" charset="0"/>
                        </a:rPr>
                        <m:t> </m:t>
                      </m:r>
                      <m:r>
                        <m:rPr>
                          <m:sty m:val="p"/>
                        </m:rPr>
                        <a:rPr lang="en-US" sz="1800" i="0">
                          <a:latin typeface="Cambria Math" charset="0"/>
                        </a:rPr>
                        <m:t>score</m:t>
                      </m:r>
                    </m:oMath>
                  </m:oMathPara>
                </a14:m>
                <a:endParaRPr lang="en-US" sz="1800" dirty="0"/>
              </a:p>
              <a:p>
                <a:pPr/>
                <a14:m>
                  <m:oMathPara xmlns:m="http://schemas.openxmlformats.org/officeDocument/2006/math">
                    <m:oMathParaPr>
                      <m:jc m:val="centerGroup"/>
                    </m:oMathParaPr>
                    <m:oMath xmlns:m="http://schemas.openxmlformats.org/officeDocument/2006/math">
                      <m:r>
                        <m:rPr>
                          <m:sty m:val="p"/>
                        </m:rPr>
                        <a:rPr lang="en-US" sz="1800" i="0">
                          <a:latin typeface="Cambria Math" charset="0"/>
                        </a:rPr>
                        <m:t>where</m:t>
                      </m:r>
                      <m:r>
                        <a:rPr lang="en-US" sz="1800" i="0">
                          <a:latin typeface="Cambria Math" charset="0"/>
                        </a:rPr>
                        <m:t> </m:t>
                      </m:r>
                      <m:r>
                        <a:rPr lang="en-US" sz="1800" b="0" i="1" smtClean="0">
                          <a:latin typeface="Cambria Math" charset="0"/>
                        </a:rPr>
                        <m:t>µ</m:t>
                      </m:r>
                      <m:r>
                        <a:rPr lang="en-US" sz="1800" i="1">
                          <a:latin typeface="Cambria Math" charset="0"/>
                        </a:rPr>
                        <m:t>=</m:t>
                      </m:r>
                      <m:r>
                        <m:rPr>
                          <m:sty m:val="p"/>
                        </m:rPr>
                        <a:rPr lang="en-US" sz="1800" i="0">
                          <a:latin typeface="Cambria Math" charset="0"/>
                        </a:rPr>
                        <m:t>the</m:t>
                      </m:r>
                      <m:r>
                        <a:rPr lang="en-US" sz="1800" i="0">
                          <a:latin typeface="Cambria Math" charset="0"/>
                        </a:rPr>
                        <m:t> </m:t>
                      </m:r>
                      <m:r>
                        <m:rPr>
                          <m:sty m:val="p"/>
                        </m:rPr>
                        <a:rPr lang="en-US" sz="1800" b="0" i="0" smtClean="0">
                          <a:latin typeface="Cambria Math" charset="0"/>
                        </a:rPr>
                        <m:t>mean</m:t>
                      </m:r>
                      <m:r>
                        <a:rPr lang="en-US" sz="1800" i="0">
                          <a:latin typeface="Cambria Math" charset="0"/>
                        </a:rPr>
                        <m:t> </m:t>
                      </m:r>
                      <m:r>
                        <m:rPr>
                          <m:sty m:val="p"/>
                        </m:rPr>
                        <a:rPr lang="en-US" sz="1800" i="0">
                          <a:latin typeface="Cambria Math" charset="0"/>
                        </a:rPr>
                        <m:t>score</m:t>
                      </m:r>
                    </m:oMath>
                  </m:oMathPara>
                </a14:m>
                <a:endParaRPr lang="en-US" sz="1800" dirty="0"/>
              </a:p>
              <a:p>
                <a:pPr/>
                <a14:m>
                  <m:oMathPara xmlns:m="http://schemas.openxmlformats.org/officeDocument/2006/math">
                    <m:oMathParaPr>
                      <m:jc m:val="centerGroup"/>
                    </m:oMathParaPr>
                    <m:oMath xmlns:m="http://schemas.openxmlformats.org/officeDocument/2006/math">
                      <m:r>
                        <m:rPr>
                          <m:sty m:val="p"/>
                        </m:rPr>
                        <a:rPr lang="en-US" sz="1800" i="0">
                          <a:latin typeface="Cambria Math" charset="0"/>
                        </a:rPr>
                        <m:t>where</m:t>
                      </m:r>
                      <m:r>
                        <a:rPr lang="en-US" sz="1800" i="0">
                          <a:latin typeface="Cambria Math" charset="0"/>
                        </a:rPr>
                        <m:t> </m:t>
                      </m:r>
                      <m:r>
                        <m:rPr>
                          <m:sty m:val="p"/>
                        </m:rPr>
                        <a:rPr lang="el-GR" sz="1800" b="0" i="1" smtClean="0">
                          <a:latin typeface="Cambria Math" charset="0"/>
                        </a:rPr>
                        <m:t>σ</m:t>
                      </m:r>
                      <m:r>
                        <a:rPr lang="en-US" sz="1800" i="1">
                          <a:latin typeface="Cambria Math" charset="0"/>
                        </a:rPr>
                        <m:t>=</m:t>
                      </m:r>
                      <m:r>
                        <m:rPr>
                          <m:sty m:val="p"/>
                        </m:rPr>
                        <a:rPr lang="en-US" sz="1800" i="0">
                          <a:latin typeface="Cambria Math" charset="0"/>
                        </a:rPr>
                        <m:t>the</m:t>
                      </m:r>
                      <m:r>
                        <a:rPr lang="en-US" sz="1800" i="0">
                          <a:latin typeface="Cambria Math" charset="0"/>
                        </a:rPr>
                        <m:t> </m:t>
                      </m:r>
                      <m:r>
                        <m:rPr>
                          <m:sty m:val="p"/>
                        </m:rPr>
                        <a:rPr lang="en-US" sz="1800" i="0">
                          <a:latin typeface="Cambria Math" charset="0"/>
                        </a:rPr>
                        <m:t>standard</m:t>
                      </m:r>
                      <m:r>
                        <a:rPr lang="en-US" sz="1800" i="0">
                          <a:latin typeface="Cambria Math" charset="0"/>
                        </a:rPr>
                        <m:t> </m:t>
                      </m:r>
                      <m:r>
                        <m:rPr>
                          <m:sty m:val="p"/>
                        </m:rPr>
                        <a:rPr lang="en-US" sz="1800" b="0" i="0" smtClean="0">
                          <a:latin typeface="Cambria Math" charset="0"/>
                        </a:rPr>
                        <m:t>deviation</m:t>
                      </m:r>
                      <m:r>
                        <a:rPr lang="en-US" sz="1800" b="0" i="0" smtClean="0">
                          <a:latin typeface="Cambria Math" charset="0"/>
                        </a:rPr>
                        <m:t> </m:t>
                      </m:r>
                      <m:r>
                        <m:rPr>
                          <m:sty m:val="p"/>
                        </m:rPr>
                        <a:rPr lang="en-US" sz="1800" b="0" i="0" smtClean="0">
                          <a:latin typeface="Cambria Math" charset="0"/>
                        </a:rPr>
                        <m:t>for</m:t>
                      </m:r>
                      <m:r>
                        <a:rPr lang="en-US" sz="1800" b="0" i="0" smtClean="0">
                          <a:latin typeface="Cambria Math" charset="0"/>
                        </a:rPr>
                        <m:t> </m:t>
                      </m:r>
                      <m:r>
                        <m:rPr>
                          <m:sty m:val="p"/>
                        </m:rPr>
                        <a:rPr lang="en-US" sz="1800" b="0" i="0" smtClean="0">
                          <a:latin typeface="Cambria Math" charset="0"/>
                        </a:rPr>
                        <m:t>the</m:t>
                      </m:r>
                      <m:r>
                        <a:rPr lang="en-US" sz="1800" b="0" i="0" smtClean="0">
                          <a:latin typeface="Cambria Math" charset="0"/>
                        </a:rPr>
                        <m:t> </m:t>
                      </m:r>
                      <m:r>
                        <m:rPr>
                          <m:sty m:val="p"/>
                        </m:rPr>
                        <a:rPr lang="en-US" sz="1800" i="0">
                          <a:latin typeface="Cambria Math" charset="0"/>
                        </a:rPr>
                        <m:t>score</m:t>
                      </m:r>
                      <m:r>
                        <m:rPr>
                          <m:sty m:val="p"/>
                        </m:rPr>
                        <a:rPr lang="en-US" sz="1800" b="0" i="0" smtClean="0">
                          <a:latin typeface="Cambria Math" charset="0"/>
                        </a:rPr>
                        <m:t>s</m:t>
                      </m:r>
                    </m:oMath>
                  </m:oMathPara>
                </a14:m>
                <a:endParaRPr lang="en-US" sz="1800" dirty="0"/>
              </a:p>
              <a:p>
                <a:endParaRPr lang="en-US" b="1" dirty="0"/>
              </a:p>
            </p:txBody>
          </p:sp>
        </mc:Choice>
        <mc:Fallback xmlns="">
          <p:sp>
            <p:nvSpPr>
              <p:cNvPr id="6" name="TextBox 5">
                <a:extLst>
                  <a:ext uri="{FF2B5EF4-FFF2-40B4-BE49-F238E27FC236}">
                    <a16:creationId xmlns:a16="http://schemas.microsoft.com/office/drawing/2014/main" id="{DD3C84BC-1EF2-45B4-9D7C-B4896487D9FA}"/>
                  </a:ext>
                </a:extLst>
              </p:cNvPr>
              <p:cNvSpPr txBox="1">
                <a:spLocks noRot="1" noChangeAspect="1" noMove="1" noResize="1" noEditPoints="1" noAdjustHandles="1" noChangeArrowheads="1" noChangeShapeType="1" noTextEdit="1"/>
              </p:cNvSpPr>
              <p:nvPr/>
            </p:nvSpPr>
            <p:spPr>
              <a:xfrm>
                <a:off x="690372" y="3007590"/>
                <a:ext cx="8229600" cy="27798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724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074920" cy="502602"/>
          </a:xfrm>
        </p:spPr>
        <p:txBody>
          <a:bodyPr>
            <a:normAutofit fontScale="90000"/>
          </a:bodyPr>
          <a:lstStyle/>
          <a:p>
            <a:r>
              <a:rPr lang="en-US" sz="4000" dirty="0"/>
              <a:t>Standard Scores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44D25FD2-97C7-4706-B284-FFFE098C9219}"/>
              </a:ext>
            </a:extLst>
          </p:cNvPr>
          <p:cNvSpPr>
            <a:spLocks noGrp="1"/>
          </p:cNvSpPr>
          <p:nvPr>
            <p:ph idx="1"/>
          </p:nvPr>
        </p:nvSpPr>
        <p:spPr>
          <a:xfrm>
            <a:off x="457200" y="977717"/>
            <a:ext cx="8229600" cy="4525963"/>
          </a:xfrm>
        </p:spPr>
        <p:txBody>
          <a:bodyPr>
            <a:normAutofit/>
          </a:bodyPr>
          <a:lstStyle/>
          <a:p>
            <a:pPr lvl="0">
              <a:spcBef>
                <a:spcPts val="0"/>
              </a:spcBef>
            </a:pPr>
            <a:r>
              <a:rPr lang="en-US" dirty="0">
                <a:solidFill>
                  <a:prstClr val="black"/>
                </a:solidFill>
              </a:rPr>
              <a:t>Same Two Steps:</a:t>
            </a:r>
          </a:p>
          <a:p>
            <a:pPr lvl="1">
              <a:spcBef>
                <a:spcPts val="0"/>
              </a:spcBef>
            </a:pPr>
            <a:r>
              <a:rPr lang="en-US" dirty="0">
                <a:solidFill>
                  <a:prstClr val="black"/>
                </a:solidFill>
              </a:rPr>
              <a:t>Subtract the mean from the raw score.</a:t>
            </a:r>
          </a:p>
          <a:p>
            <a:pPr lvl="1">
              <a:spcBef>
                <a:spcPts val="0"/>
              </a:spcBef>
            </a:pPr>
            <a:r>
              <a:rPr lang="en-US" dirty="0">
                <a:solidFill>
                  <a:prstClr val="black"/>
                </a:solidFill>
              </a:rPr>
              <a:t>Divide the deviation score by the standard deviation and round to 2 decimal places.</a:t>
            </a:r>
          </a:p>
          <a:p>
            <a:pPr lvl="0">
              <a:spcBef>
                <a:spcPts val="0"/>
              </a:spcBef>
            </a:pPr>
            <a:r>
              <a:rPr lang="en-US" dirty="0">
                <a:solidFill>
                  <a:prstClr val="black"/>
                </a:solidFill>
              </a:rPr>
              <a:t>Formula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3C84BC-1EF2-45B4-9D7C-B4896487D9FA}"/>
                  </a:ext>
                </a:extLst>
              </p:cNvPr>
              <p:cNvSpPr txBox="1"/>
              <p:nvPr/>
            </p:nvSpPr>
            <p:spPr>
              <a:xfrm>
                <a:off x="690372" y="3007590"/>
                <a:ext cx="8229600" cy="277980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charset="0"/>
                        </a:rPr>
                        <m:t>𝑧</m:t>
                      </m:r>
                      <m:r>
                        <a:rPr lang="en-US" sz="2800" b="0" i="1" smtClean="0">
                          <a:latin typeface="Cambria Math" charset="0"/>
                        </a:rPr>
                        <m:t>=</m:t>
                      </m:r>
                      <m:f>
                        <m:fPr>
                          <m:ctrlPr>
                            <a:rPr lang="en-US" sz="2800" b="0" i="1" smtClean="0">
                              <a:latin typeface="Cambria Math" panose="02040503050406030204" pitchFamily="18" charset="0"/>
                            </a:rPr>
                          </m:ctrlPr>
                        </m:fPr>
                        <m:num>
                          <m:r>
                            <a:rPr lang="en-US" sz="2800" b="0" i="1" smtClean="0">
                              <a:latin typeface="Cambria Math" charset="0"/>
                            </a:rPr>
                            <m:t>𝑋</m:t>
                          </m:r>
                          <m:r>
                            <a:rPr lang="en-US" sz="2800" b="0" i="1" smtClean="0">
                              <a:latin typeface="Cambria Math" charset="0"/>
                            </a:rPr>
                            <m:t>−</m:t>
                          </m:r>
                          <m:r>
                            <a:rPr lang="en-US" sz="2800" b="0" i="1" smtClean="0">
                              <a:latin typeface="Cambria Math" charset="0"/>
                            </a:rPr>
                            <m:t>𝑀</m:t>
                          </m:r>
                        </m:num>
                        <m:den>
                          <m:r>
                            <a:rPr lang="en-US" sz="2800" b="0" i="1" smtClean="0">
                              <a:latin typeface="Cambria Math" charset="0"/>
                            </a:rPr>
                            <m:t>𝑠</m:t>
                          </m:r>
                        </m:den>
                      </m:f>
                    </m:oMath>
                  </m:oMathPara>
                </a14:m>
                <a:endParaRPr lang="en-US" b="0" dirty="0"/>
              </a:p>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where</m:t>
                      </m:r>
                      <m:r>
                        <a:rPr lang="en-US" sz="1800" b="0" i="0" smtClean="0">
                          <a:latin typeface="Cambria Math" charset="0"/>
                        </a:rPr>
                        <m:t> </m:t>
                      </m:r>
                      <m:r>
                        <a:rPr lang="en-US" sz="1800" b="0" i="1" smtClean="0">
                          <a:latin typeface="Cambria Math" charset="0"/>
                        </a:rPr>
                        <m:t>𝑧</m:t>
                      </m:r>
                      <m:r>
                        <a:rPr lang="en-US" sz="1800" b="0" i="1" smtClean="0">
                          <a:latin typeface="Cambria Math" charset="0"/>
                        </a:rPr>
                        <m:t>=</m:t>
                      </m:r>
                      <m:r>
                        <m:rPr>
                          <m:sty m:val="p"/>
                        </m:rPr>
                        <a:rPr lang="en-US" sz="1800" b="0" i="0" smtClean="0">
                          <a:latin typeface="Cambria Math" charset="0"/>
                        </a:rPr>
                        <m:t>the</m:t>
                      </m:r>
                      <m:r>
                        <a:rPr lang="en-US" sz="1800" b="0" i="0" smtClean="0">
                          <a:latin typeface="Cambria Math" charset="0"/>
                        </a:rPr>
                        <m:t> </m:t>
                      </m:r>
                      <m:r>
                        <m:rPr>
                          <m:sty m:val="p"/>
                        </m:rPr>
                        <a:rPr lang="en-US" sz="1800" b="0" i="0" smtClean="0">
                          <a:latin typeface="Cambria Math" charset="0"/>
                        </a:rPr>
                        <m:t>standard</m:t>
                      </m:r>
                      <m:r>
                        <a:rPr lang="en-US" sz="1800" b="0" i="0" smtClean="0">
                          <a:latin typeface="Cambria Math" charset="0"/>
                        </a:rPr>
                        <m:t> </m:t>
                      </m:r>
                      <m:r>
                        <m:rPr>
                          <m:sty m:val="p"/>
                        </m:rPr>
                        <a:rPr lang="en-US" sz="1800" b="0" i="0" smtClean="0">
                          <a:latin typeface="Cambria Math" charset="0"/>
                        </a:rPr>
                        <m:t>score</m:t>
                      </m:r>
                    </m:oMath>
                  </m:oMathPara>
                </a14:m>
                <a:endParaRPr lang="en-US" sz="1800" b="0" dirty="0"/>
              </a:p>
              <a:p>
                <a:pPr/>
                <a14:m>
                  <m:oMathPara xmlns:m="http://schemas.openxmlformats.org/officeDocument/2006/math">
                    <m:oMathParaPr>
                      <m:jc m:val="centerGroup"/>
                    </m:oMathParaPr>
                    <m:oMath xmlns:m="http://schemas.openxmlformats.org/officeDocument/2006/math">
                      <m:r>
                        <m:rPr>
                          <m:sty m:val="p"/>
                        </m:rPr>
                        <a:rPr lang="en-US" sz="1800" i="0">
                          <a:latin typeface="Cambria Math" charset="0"/>
                        </a:rPr>
                        <m:t>where</m:t>
                      </m:r>
                      <m:r>
                        <a:rPr lang="en-US" sz="1800" i="0">
                          <a:latin typeface="Cambria Math" charset="0"/>
                        </a:rPr>
                        <m:t> </m:t>
                      </m:r>
                      <m:r>
                        <a:rPr lang="en-US" sz="1800" b="0" i="1" smtClean="0">
                          <a:latin typeface="Cambria Math" charset="0"/>
                        </a:rPr>
                        <m:t>𝑋</m:t>
                      </m:r>
                      <m:r>
                        <a:rPr lang="en-US" sz="1800" i="1">
                          <a:latin typeface="Cambria Math" charset="0"/>
                        </a:rPr>
                        <m:t>=</m:t>
                      </m:r>
                      <m:r>
                        <m:rPr>
                          <m:sty m:val="p"/>
                        </m:rPr>
                        <a:rPr lang="en-US" sz="1800" i="0">
                          <a:latin typeface="Cambria Math" charset="0"/>
                        </a:rPr>
                        <m:t>the</m:t>
                      </m:r>
                      <m:r>
                        <a:rPr lang="en-US" sz="1800" i="0">
                          <a:latin typeface="Cambria Math" charset="0"/>
                        </a:rPr>
                        <m:t> </m:t>
                      </m:r>
                      <m:r>
                        <m:rPr>
                          <m:sty m:val="p"/>
                        </m:rPr>
                        <a:rPr lang="en-US" sz="1800" b="0" i="0" smtClean="0">
                          <a:latin typeface="Cambria Math" charset="0"/>
                        </a:rPr>
                        <m:t>raw</m:t>
                      </m:r>
                      <m:r>
                        <a:rPr lang="en-US" sz="1800" i="0">
                          <a:latin typeface="Cambria Math" charset="0"/>
                        </a:rPr>
                        <m:t> </m:t>
                      </m:r>
                      <m:r>
                        <m:rPr>
                          <m:sty m:val="p"/>
                        </m:rPr>
                        <a:rPr lang="en-US" sz="1800" i="0">
                          <a:latin typeface="Cambria Math" charset="0"/>
                        </a:rPr>
                        <m:t>score</m:t>
                      </m:r>
                    </m:oMath>
                  </m:oMathPara>
                </a14:m>
                <a:endParaRPr lang="en-US" sz="1800" dirty="0"/>
              </a:p>
              <a:p>
                <a:pPr/>
                <a14:m>
                  <m:oMathPara xmlns:m="http://schemas.openxmlformats.org/officeDocument/2006/math">
                    <m:oMathParaPr>
                      <m:jc m:val="centerGroup"/>
                    </m:oMathParaPr>
                    <m:oMath xmlns:m="http://schemas.openxmlformats.org/officeDocument/2006/math">
                      <m:r>
                        <m:rPr>
                          <m:sty m:val="p"/>
                        </m:rPr>
                        <a:rPr lang="en-US" sz="1800" i="0">
                          <a:latin typeface="Cambria Math" charset="0"/>
                        </a:rPr>
                        <m:t>where</m:t>
                      </m:r>
                      <m:r>
                        <a:rPr lang="en-US" sz="1800" i="0">
                          <a:latin typeface="Cambria Math" charset="0"/>
                        </a:rPr>
                        <m:t> </m:t>
                      </m:r>
                      <m:r>
                        <a:rPr lang="en-US" sz="1800" b="0" i="1" smtClean="0">
                          <a:latin typeface="Cambria Math" charset="0"/>
                        </a:rPr>
                        <m:t>𝑀</m:t>
                      </m:r>
                      <m:r>
                        <a:rPr lang="en-US" sz="1800" i="1">
                          <a:latin typeface="Cambria Math" charset="0"/>
                        </a:rPr>
                        <m:t>=</m:t>
                      </m:r>
                      <m:r>
                        <m:rPr>
                          <m:sty m:val="p"/>
                        </m:rPr>
                        <a:rPr lang="en-US" sz="1800" i="0">
                          <a:latin typeface="Cambria Math" charset="0"/>
                        </a:rPr>
                        <m:t>the</m:t>
                      </m:r>
                      <m:r>
                        <a:rPr lang="en-US" sz="1800" i="0">
                          <a:latin typeface="Cambria Math" charset="0"/>
                        </a:rPr>
                        <m:t> </m:t>
                      </m:r>
                      <m:r>
                        <m:rPr>
                          <m:sty m:val="p"/>
                        </m:rPr>
                        <a:rPr lang="en-US" sz="1800" b="0" i="0" smtClean="0">
                          <a:latin typeface="Cambria Math" charset="0"/>
                        </a:rPr>
                        <m:t>mean</m:t>
                      </m:r>
                      <m:r>
                        <a:rPr lang="en-US" sz="1800" i="0">
                          <a:latin typeface="Cambria Math" charset="0"/>
                        </a:rPr>
                        <m:t> </m:t>
                      </m:r>
                      <m:r>
                        <m:rPr>
                          <m:sty m:val="p"/>
                        </m:rPr>
                        <a:rPr lang="en-US" sz="1800" i="0">
                          <a:latin typeface="Cambria Math" charset="0"/>
                        </a:rPr>
                        <m:t>score</m:t>
                      </m:r>
                    </m:oMath>
                  </m:oMathPara>
                </a14:m>
                <a:endParaRPr lang="en-US" sz="1800" dirty="0"/>
              </a:p>
              <a:p>
                <a:pPr/>
                <a14:m>
                  <m:oMathPara xmlns:m="http://schemas.openxmlformats.org/officeDocument/2006/math">
                    <m:oMathParaPr>
                      <m:jc m:val="centerGroup"/>
                    </m:oMathParaPr>
                    <m:oMath xmlns:m="http://schemas.openxmlformats.org/officeDocument/2006/math">
                      <m:r>
                        <m:rPr>
                          <m:sty m:val="p"/>
                        </m:rPr>
                        <a:rPr lang="en-US" sz="1800" i="0">
                          <a:latin typeface="Cambria Math" charset="0"/>
                        </a:rPr>
                        <m:t>where</m:t>
                      </m:r>
                      <m:r>
                        <a:rPr lang="en-US" sz="1800" i="0">
                          <a:latin typeface="Cambria Math" charset="0"/>
                        </a:rPr>
                        <m:t> </m:t>
                      </m:r>
                      <m:r>
                        <a:rPr lang="en-US" sz="1800" b="0" i="1" smtClean="0">
                          <a:latin typeface="Cambria Math" charset="0"/>
                        </a:rPr>
                        <m:t>𝑠</m:t>
                      </m:r>
                      <m:r>
                        <a:rPr lang="en-US" sz="1800" i="1">
                          <a:latin typeface="Cambria Math" charset="0"/>
                        </a:rPr>
                        <m:t>=</m:t>
                      </m:r>
                      <m:r>
                        <m:rPr>
                          <m:sty m:val="p"/>
                        </m:rPr>
                        <a:rPr lang="en-US" sz="1800" i="0">
                          <a:latin typeface="Cambria Math" charset="0"/>
                        </a:rPr>
                        <m:t>the</m:t>
                      </m:r>
                      <m:r>
                        <a:rPr lang="en-US" sz="1800" i="0">
                          <a:latin typeface="Cambria Math" charset="0"/>
                        </a:rPr>
                        <m:t> </m:t>
                      </m:r>
                      <m:r>
                        <m:rPr>
                          <m:sty m:val="p"/>
                        </m:rPr>
                        <a:rPr lang="en-US" sz="1800" b="0" i="0" smtClean="0">
                          <a:latin typeface="Cambria Math" panose="02040503050406030204" pitchFamily="18" charset="0"/>
                        </a:rPr>
                        <m:t>sample</m:t>
                      </m:r>
                      <m:r>
                        <a:rPr lang="en-US" sz="1800" b="0" i="0" smtClean="0">
                          <a:latin typeface="Cambria Math" panose="02040503050406030204" pitchFamily="18" charset="0"/>
                        </a:rPr>
                        <m:t> </m:t>
                      </m:r>
                      <m:r>
                        <m:rPr>
                          <m:sty m:val="p"/>
                        </m:rPr>
                        <a:rPr lang="en-US" sz="1800" i="0">
                          <a:latin typeface="Cambria Math" charset="0"/>
                        </a:rPr>
                        <m:t>standard</m:t>
                      </m:r>
                      <m:r>
                        <a:rPr lang="en-US" sz="1800" i="0">
                          <a:latin typeface="Cambria Math" charset="0"/>
                        </a:rPr>
                        <m:t> </m:t>
                      </m:r>
                      <m:r>
                        <m:rPr>
                          <m:sty m:val="p"/>
                        </m:rPr>
                        <a:rPr lang="en-US" sz="1800" b="0" i="0" smtClean="0">
                          <a:latin typeface="Cambria Math" charset="0"/>
                        </a:rPr>
                        <m:t>deviation</m:t>
                      </m:r>
                    </m:oMath>
                  </m:oMathPara>
                </a14:m>
                <a:endParaRPr lang="en-US" sz="1800" dirty="0"/>
              </a:p>
              <a:p>
                <a:endParaRPr lang="en-US" b="1" dirty="0"/>
              </a:p>
            </p:txBody>
          </p:sp>
        </mc:Choice>
        <mc:Fallback xmlns="">
          <p:sp>
            <p:nvSpPr>
              <p:cNvPr id="6" name="TextBox 5">
                <a:extLst>
                  <a:ext uri="{FF2B5EF4-FFF2-40B4-BE49-F238E27FC236}">
                    <a16:creationId xmlns:a16="http://schemas.microsoft.com/office/drawing/2014/main" id="{DD3C84BC-1EF2-45B4-9D7C-B4896487D9FA}"/>
                  </a:ext>
                </a:extLst>
              </p:cNvPr>
              <p:cNvSpPr txBox="1">
                <a:spLocks noRot="1" noChangeAspect="1" noMove="1" noResize="1" noEditPoints="1" noAdjustHandles="1" noChangeArrowheads="1" noChangeShapeType="1" noTextEdit="1"/>
              </p:cNvSpPr>
              <p:nvPr/>
            </p:nvSpPr>
            <p:spPr>
              <a:xfrm>
                <a:off x="690372" y="3007590"/>
                <a:ext cx="8229600" cy="27798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2079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074920" cy="502602"/>
          </a:xfrm>
        </p:spPr>
        <p:txBody>
          <a:bodyPr>
            <a:normAutofit fontScale="90000"/>
          </a:bodyPr>
          <a:lstStyle/>
          <a:p>
            <a:r>
              <a:rPr lang="en-US" sz="4000" dirty="0"/>
              <a:t>Standard Scores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680E0F8F-6BA2-4AB7-BCE9-2895503A1A9F}"/>
              </a:ext>
            </a:extLst>
          </p:cNvPr>
          <p:cNvSpPr>
            <a:spLocks noGrp="1"/>
          </p:cNvSpPr>
          <p:nvPr>
            <p:ph idx="1"/>
          </p:nvPr>
        </p:nvSpPr>
        <p:spPr>
          <a:xfrm>
            <a:off x="457200" y="977717"/>
            <a:ext cx="3173506" cy="4525963"/>
          </a:xfrm>
        </p:spPr>
        <p:txBody>
          <a:bodyPr>
            <a:normAutofit fontScale="85000" lnSpcReduction="10000"/>
          </a:bodyPr>
          <a:lstStyle/>
          <a:p>
            <a:pPr>
              <a:lnSpc>
                <a:spcPct val="110000"/>
              </a:lnSpc>
              <a:spcBef>
                <a:spcPts val="0"/>
              </a:spcBef>
            </a:pPr>
            <a:r>
              <a:rPr lang="en-US" dirty="0"/>
              <a:t>Example</a:t>
            </a:r>
          </a:p>
          <a:p>
            <a:pPr lvl="1">
              <a:lnSpc>
                <a:spcPct val="110000"/>
              </a:lnSpc>
              <a:spcBef>
                <a:spcPts val="0"/>
              </a:spcBef>
            </a:pPr>
            <a:r>
              <a:rPr lang="en-US" dirty="0"/>
              <a:t>Demographer selects </a:t>
            </a:r>
            <a:br>
              <a:rPr lang="en-US" dirty="0"/>
            </a:br>
            <a:r>
              <a:rPr lang="en-US" dirty="0"/>
              <a:t>5 adult Americans</a:t>
            </a:r>
          </a:p>
          <a:p>
            <a:pPr lvl="2">
              <a:lnSpc>
                <a:spcPct val="110000"/>
              </a:lnSpc>
              <a:spcBef>
                <a:spcPts val="0"/>
              </a:spcBef>
            </a:pPr>
            <a:r>
              <a:rPr lang="en-US" i="1" dirty="0"/>
              <a:t>M</a:t>
            </a:r>
            <a:r>
              <a:rPr lang="en-US" dirty="0"/>
              <a:t> = 67.00″ and </a:t>
            </a:r>
            <a:r>
              <a:rPr lang="en-US" i="1" dirty="0"/>
              <a:t>s</a:t>
            </a:r>
            <a:r>
              <a:rPr lang="en-US" dirty="0"/>
              <a:t> = 4.18″</a:t>
            </a:r>
          </a:p>
          <a:p>
            <a:pPr lvl="2">
              <a:lnSpc>
                <a:spcPct val="110000"/>
              </a:lnSpc>
              <a:spcBef>
                <a:spcPts val="0"/>
              </a:spcBef>
            </a:pPr>
            <a:r>
              <a:rPr lang="en-US" dirty="0"/>
              <a:t>One member is 62”</a:t>
            </a:r>
          </a:p>
          <a:p>
            <a:pPr lvl="2">
              <a:lnSpc>
                <a:spcPct val="110000"/>
              </a:lnSpc>
              <a:spcBef>
                <a:spcPts val="0"/>
              </a:spcBef>
            </a:pPr>
            <a:r>
              <a:rPr lang="en-US" i="1" dirty="0"/>
              <a:t>z</a:t>
            </a:r>
            <a:r>
              <a:rPr lang="en-US" dirty="0"/>
              <a:t> score formula</a:t>
            </a:r>
          </a:p>
          <a:p>
            <a:pPr lvl="1">
              <a:lnSpc>
                <a:spcPct val="110000"/>
              </a:lnSpc>
              <a:spcBef>
                <a:spcPts val="0"/>
              </a:spcBef>
            </a:pPr>
            <a:r>
              <a:rPr lang="en-US" dirty="0"/>
              <a:t>See Table 4.1 for remaining </a:t>
            </a:r>
            <a:r>
              <a:rPr lang="en-US" i="1" dirty="0"/>
              <a:t>z</a:t>
            </a:r>
            <a:r>
              <a:rPr lang="en-US" dirty="0"/>
              <a:t> score calculations</a:t>
            </a:r>
          </a:p>
        </p:txBody>
      </p:sp>
      <p:sp>
        <p:nvSpPr>
          <p:cNvPr id="9" name="Rectangle 8">
            <a:extLst>
              <a:ext uri="{FF2B5EF4-FFF2-40B4-BE49-F238E27FC236}">
                <a16:creationId xmlns:a16="http://schemas.microsoft.com/office/drawing/2014/main" id="{8F9B38C3-BF87-4347-91FA-2E2E1E72E036}"/>
              </a:ext>
            </a:extLst>
          </p:cNvPr>
          <p:cNvSpPr/>
          <p:nvPr/>
        </p:nvSpPr>
        <p:spPr>
          <a:xfrm>
            <a:off x="3813262" y="1063942"/>
            <a:ext cx="5174528" cy="707886"/>
          </a:xfrm>
          <a:prstGeom prst="rect">
            <a:avLst/>
          </a:prstGeom>
        </p:spPr>
        <p:txBody>
          <a:bodyPr wrap="square">
            <a:spAutoFit/>
          </a:bodyPr>
          <a:lstStyle/>
          <a:p>
            <a:r>
              <a:rPr lang="en-US" sz="2000" dirty="0"/>
              <a:t>Heights of Five Americans, Expressed as Standard Scores</a:t>
            </a:r>
          </a:p>
        </p:txBody>
      </p:sp>
      <p:graphicFrame>
        <p:nvGraphicFramePr>
          <p:cNvPr id="10" name="Table 9">
            <a:extLst>
              <a:ext uri="{FF2B5EF4-FFF2-40B4-BE49-F238E27FC236}">
                <a16:creationId xmlns:a16="http://schemas.microsoft.com/office/drawing/2014/main" id="{5D6EA43A-2AC7-4375-9DA4-4AB1DB528548}"/>
              </a:ext>
            </a:extLst>
          </p:cNvPr>
          <p:cNvGraphicFramePr>
            <a:graphicFrameLocks noGrp="1"/>
          </p:cNvGraphicFramePr>
          <p:nvPr>
            <p:extLst>
              <p:ext uri="{D42A27DB-BD31-4B8C-83A1-F6EECF244321}">
                <p14:modId xmlns:p14="http://schemas.microsoft.com/office/powerpoint/2010/main" val="3470694396"/>
              </p:ext>
            </p:extLst>
          </p:nvPr>
        </p:nvGraphicFramePr>
        <p:xfrm>
          <a:off x="3813262" y="1771828"/>
          <a:ext cx="5041179" cy="2103120"/>
        </p:xfrm>
        <a:graphic>
          <a:graphicData uri="http://schemas.openxmlformats.org/drawingml/2006/table">
            <a:tbl>
              <a:tblPr firstRow="1" bandRow="1">
                <a:tableStyleId>{7DF18680-E054-41AD-8BC1-D1AEF772440D}</a:tableStyleId>
              </a:tblPr>
              <a:tblGrid>
                <a:gridCol w="1680393">
                  <a:extLst>
                    <a:ext uri="{9D8B030D-6E8A-4147-A177-3AD203B41FA5}">
                      <a16:colId xmlns:a16="http://schemas.microsoft.com/office/drawing/2014/main" val="20000"/>
                    </a:ext>
                  </a:extLst>
                </a:gridCol>
                <a:gridCol w="1680393">
                  <a:extLst>
                    <a:ext uri="{9D8B030D-6E8A-4147-A177-3AD203B41FA5}">
                      <a16:colId xmlns:a16="http://schemas.microsoft.com/office/drawing/2014/main" val="20001"/>
                    </a:ext>
                  </a:extLst>
                </a:gridCol>
                <a:gridCol w="1680393">
                  <a:extLst>
                    <a:ext uri="{9D8B030D-6E8A-4147-A177-3AD203B41FA5}">
                      <a16:colId xmlns:a16="http://schemas.microsoft.com/office/drawing/2014/main" val="20002"/>
                    </a:ext>
                  </a:extLst>
                </a:gridCol>
              </a:tblGrid>
              <a:tr h="0">
                <a:tc>
                  <a:txBody>
                    <a:bodyPr/>
                    <a:lstStyle/>
                    <a:p>
                      <a:pPr algn="ctr"/>
                      <a:r>
                        <a:rPr lang="en-US" sz="1200" dirty="0"/>
                        <a:t>Height (</a:t>
                      </a:r>
                      <a:r>
                        <a:rPr lang="en-US" sz="1200" i="1" dirty="0"/>
                        <a:t>X</a:t>
                      </a:r>
                      <a:r>
                        <a:rPr lang="en-US" sz="1200" dirty="0"/>
                        <a:t>)</a:t>
                      </a:r>
                    </a:p>
                  </a:txBody>
                  <a:tcPr/>
                </a:tc>
                <a:tc>
                  <a:txBody>
                    <a:bodyPr/>
                    <a:lstStyle/>
                    <a:p>
                      <a:pPr algn="ctr"/>
                      <a:r>
                        <a:rPr lang="en-US" sz="1200" dirty="0"/>
                        <a:t>Deviation Score </a:t>
                      </a:r>
                      <a:br>
                        <a:rPr lang="en-US" sz="1200" dirty="0"/>
                      </a:br>
                      <a:r>
                        <a:rPr lang="en-US" sz="1200" dirty="0"/>
                        <a:t>(</a:t>
                      </a: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dirty="0"/>
                        <a:t>)</a:t>
                      </a:r>
                    </a:p>
                  </a:txBody>
                  <a:tcPr/>
                </a:tc>
                <a:tc>
                  <a:txBody>
                    <a:bodyPr/>
                    <a:lstStyle/>
                    <a:p>
                      <a:pPr algn="ctr"/>
                      <a:r>
                        <a:rPr lang="en-US" sz="1200" i="1" dirty="0"/>
                        <a:t>z</a:t>
                      </a:r>
                      <a:r>
                        <a:rPr lang="en-US" sz="1200" dirty="0"/>
                        <a:t> Score </a:t>
                      </a:r>
                    </a:p>
                  </a:txBody>
                  <a:tcPr/>
                </a:tc>
                <a:extLst>
                  <a:ext uri="{0D108BD9-81ED-4DB2-BD59-A6C34878D82A}">
                    <a16:rowId xmlns:a16="http://schemas.microsoft.com/office/drawing/2014/main" val="10000"/>
                  </a:ext>
                </a:extLst>
              </a:tr>
              <a:tr h="0">
                <a:tc>
                  <a:txBody>
                    <a:bodyPr/>
                    <a:lstStyle/>
                    <a:p>
                      <a:pPr algn="ctr"/>
                      <a:r>
                        <a:rPr lang="en-US" sz="1200" dirty="0"/>
                        <a:t>62</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5.00</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1.20</a:t>
                      </a:r>
                    </a:p>
                  </a:txBody>
                  <a:tcPr/>
                </a:tc>
                <a:extLst>
                  <a:ext uri="{0D108BD9-81ED-4DB2-BD59-A6C34878D82A}">
                    <a16:rowId xmlns:a16="http://schemas.microsoft.com/office/drawing/2014/main" val="10001"/>
                  </a:ext>
                </a:extLst>
              </a:tr>
              <a:tr h="0">
                <a:tc>
                  <a:txBody>
                    <a:bodyPr/>
                    <a:lstStyle/>
                    <a:p>
                      <a:pPr algn="ctr"/>
                      <a:r>
                        <a:rPr lang="en-US" sz="1200" dirty="0"/>
                        <a:t>65</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2.00</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0.48</a:t>
                      </a:r>
                    </a:p>
                  </a:txBody>
                  <a:tcPr/>
                </a:tc>
                <a:extLst>
                  <a:ext uri="{0D108BD9-81ED-4DB2-BD59-A6C34878D82A}">
                    <a16:rowId xmlns:a16="http://schemas.microsoft.com/office/drawing/2014/main" val="10002"/>
                  </a:ext>
                </a:extLst>
              </a:tr>
              <a:tr h="0">
                <a:tc>
                  <a:txBody>
                    <a:bodyPr/>
                    <a:lstStyle/>
                    <a:p>
                      <a:pPr algn="ctr"/>
                      <a:r>
                        <a:rPr lang="en-US" sz="1200" dirty="0"/>
                        <a:t>66</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1.00</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0.24</a:t>
                      </a:r>
                    </a:p>
                  </a:txBody>
                  <a:tcPr/>
                </a:tc>
                <a:extLst>
                  <a:ext uri="{0D108BD9-81ED-4DB2-BD59-A6C34878D82A}">
                    <a16:rowId xmlns:a16="http://schemas.microsoft.com/office/drawing/2014/main" val="10003"/>
                  </a:ext>
                </a:extLst>
              </a:tr>
              <a:tr h="0">
                <a:tc>
                  <a:txBody>
                    <a:bodyPr/>
                    <a:lstStyle/>
                    <a:p>
                      <a:pPr algn="ctr"/>
                      <a:r>
                        <a:rPr lang="en-US" sz="1200" dirty="0"/>
                        <a:t>69</a:t>
                      </a:r>
                    </a:p>
                  </a:txBody>
                  <a:tcPr/>
                </a:tc>
                <a:tc>
                  <a:txBody>
                    <a:bodyPr/>
                    <a:lstStyle/>
                    <a:p>
                      <a:pPr algn="ctr"/>
                      <a:r>
                        <a:rPr lang="en-US" sz="1200" dirty="0"/>
                        <a:t>2.00</a:t>
                      </a:r>
                    </a:p>
                  </a:txBody>
                  <a:tcPr/>
                </a:tc>
                <a:tc>
                  <a:txBody>
                    <a:bodyPr/>
                    <a:lstStyle/>
                    <a:p>
                      <a:pPr algn="ctr"/>
                      <a:r>
                        <a:rPr lang="en-US" sz="1200" dirty="0"/>
                        <a:t>0.48</a:t>
                      </a:r>
                    </a:p>
                  </a:txBody>
                  <a:tcPr/>
                </a:tc>
                <a:extLst>
                  <a:ext uri="{0D108BD9-81ED-4DB2-BD59-A6C34878D82A}">
                    <a16:rowId xmlns:a16="http://schemas.microsoft.com/office/drawing/2014/main" val="10004"/>
                  </a:ext>
                </a:extLst>
              </a:tr>
              <a:tr h="0">
                <a:tc>
                  <a:txBody>
                    <a:bodyPr/>
                    <a:lstStyle/>
                    <a:p>
                      <a:pPr algn="ctr"/>
                      <a:r>
                        <a:rPr lang="en-US" sz="1200" dirty="0"/>
                        <a:t>73</a:t>
                      </a:r>
                    </a:p>
                  </a:txBody>
                  <a:tcPr/>
                </a:tc>
                <a:tc>
                  <a:txBody>
                    <a:bodyPr/>
                    <a:lstStyle/>
                    <a:p>
                      <a:pPr algn="ctr"/>
                      <a:r>
                        <a:rPr lang="en-US" sz="1200" dirty="0"/>
                        <a:t>6.00</a:t>
                      </a:r>
                    </a:p>
                  </a:txBody>
                  <a:tcPr/>
                </a:tc>
                <a:tc>
                  <a:txBody>
                    <a:bodyPr/>
                    <a:lstStyle/>
                    <a:p>
                      <a:pPr algn="ctr"/>
                      <a:r>
                        <a:rPr lang="en-US" sz="1200" dirty="0"/>
                        <a:t>1.44</a:t>
                      </a:r>
                    </a:p>
                  </a:txBody>
                  <a:tcPr/>
                </a:tc>
                <a:extLst>
                  <a:ext uri="{0D108BD9-81ED-4DB2-BD59-A6C34878D82A}">
                    <a16:rowId xmlns:a16="http://schemas.microsoft.com/office/drawing/2014/main" val="10005"/>
                  </a:ext>
                </a:extLst>
              </a:tr>
              <a:tr h="0">
                <a:tc>
                  <a:txBody>
                    <a:bodyPr/>
                    <a:lstStyle/>
                    <a:p>
                      <a:pPr algn="ctr"/>
                      <a:endParaRPr lang="en-US" sz="1200"/>
                    </a:p>
                  </a:txBody>
                  <a:tcPr/>
                </a:tc>
                <a:tc>
                  <a:txBody>
                    <a:bodyPr/>
                    <a:lstStyle/>
                    <a:p>
                      <a:pPr algn="ct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566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949440" cy="502602"/>
          </a:xfrm>
        </p:spPr>
        <p:txBody>
          <a:bodyPr>
            <a:normAutofit fontScale="90000"/>
          </a:bodyPr>
          <a:lstStyle/>
          <a:p>
            <a:r>
              <a:rPr lang="en-US" sz="4000" dirty="0"/>
              <a:t>Positive, Negative, and Zero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81E297A4-0DDD-4EEB-9779-0A3D6D2649BF}"/>
              </a:ext>
            </a:extLst>
          </p:cNvPr>
          <p:cNvSpPr>
            <a:spLocks noGrp="1"/>
          </p:cNvSpPr>
          <p:nvPr>
            <p:ph idx="1"/>
          </p:nvPr>
        </p:nvSpPr>
        <p:spPr>
          <a:xfrm>
            <a:off x="457200" y="1085850"/>
            <a:ext cx="4572000" cy="4525963"/>
          </a:xfrm>
        </p:spPr>
        <p:txBody>
          <a:bodyPr>
            <a:normAutofit fontScale="85000" lnSpcReduction="10000"/>
          </a:bodyPr>
          <a:lstStyle/>
          <a:p>
            <a:pPr>
              <a:lnSpc>
                <a:spcPct val="110000"/>
              </a:lnSpc>
              <a:spcBef>
                <a:spcPts val="0"/>
              </a:spcBef>
            </a:pPr>
            <a:r>
              <a:rPr lang="en-US" dirty="0"/>
              <a:t>Another term for “standard score” is </a:t>
            </a:r>
            <a:r>
              <a:rPr lang="en-US" i="1" dirty="0"/>
              <a:t>z</a:t>
            </a:r>
            <a:r>
              <a:rPr lang="en-US" dirty="0"/>
              <a:t> score.</a:t>
            </a:r>
          </a:p>
          <a:p>
            <a:pPr>
              <a:lnSpc>
                <a:spcPct val="110000"/>
              </a:lnSpc>
              <a:spcBef>
                <a:spcPts val="0"/>
              </a:spcBef>
            </a:pPr>
            <a:r>
              <a:rPr lang="en-US" dirty="0"/>
              <a:t>Positive value for a </a:t>
            </a:r>
            <a:r>
              <a:rPr lang="en-US" i="1" dirty="0"/>
              <a:t>z</a:t>
            </a:r>
            <a:r>
              <a:rPr lang="en-US" dirty="0"/>
              <a:t> score means that the score falls above the mean.</a:t>
            </a:r>
          </a:p>
          <a:p>
            <a:pPr>
              <a:lnSpc>
                <a:spcPct val="110000"/>
              </a:lnSpc>
              <a:spcBef>
                <a:spcPts val="0"/>
              </a:spcBef>
            </a:pPr>
            <a:r>
              <a:rPr lang="en-US" dirty="0"/>
              <a:t>Negative value means that the score falls below the mean.</a:t>
            </a:r>
          </a:p>
          <a:p>
            <a:pPr>
              <a:lnSpc>
                <a:spcPct val="110000"/>
              </a:lnSpc>
              <a:spcBef>
                <a:spcPts val="0"/>
              </a:spcBef>
            </a:pPr>
            <a:r>
              <a:rPr lang="en-US" dirty="0"/>
              <a:t>Value of 0 means that the score falls right at the mean.</a:t>
            </a:r>
          </a:p>
        </p:txBody>
      </p:sp>
      <p:pic>
        <p:nvPicPr>
          <p:cNvPr id="12" name="Picture 11" descr="The figure is an example of a normal distribution curve. Another term for “standard score” is z score&#10;Positive value for a  z score means that the score falls above the mean&#10;Negative value means that the score falls below the mean&#10;Value of 0 means that the score falls right at the mean&#10;" title="Figure 4.2">
            <a:extLst>
              <a:ext uri="{FF2B5EF4-FFF2-40B4-BE49-F238E27FC236}">
                <a16:creationId xmlns:a16="http://schemas.microsoft.com/office/drawing/2014/main" id="{132302F5-F250-4401-A0E1-E3DE6E513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632" y="1235892"/>
            <a:ext cx="3920067" cy="3810000"/>
          </a:xfrm>
          <a:prstGeom prst="rect">
            <a:avLst/>
          </a:prstGeom>
        </p:spPr>
      </p:pic>
    </p:spTree>
    <p:extLst>
      <p:ext uri="{BB962C8B-B14F-4D97-AF65-F5344CB8AC3E}">
        <p14:creationId xmlns:p14="http://schemas.microsoft.com/office/powerpoint/2010/main" val="204343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074920" cy="502602"/>
          </a:xfrm>
        </p:spPr>
        <p:txBody>
          <a:bodyPr>
            <a:normAutofit fontScale="90000"/>
          </a:bodyPr>
          <a:lstStyle/>
          <a:p>
            <a:r>
              <a:rPr lang="en-US" sz="4000" dirty="0"/>
              <a:t>Standard Scores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680E0F8F-6BA2-4AB7-BCE9-2895503A1A9F}"/>
              </a:ext>
            </a:extLst>
          </p:cNvPr>
          <p:cNvSpPr>
            <a:spLocks noGrp="1"/>
          </p:cNvSpPr>
          <p:nvPr>
            <p:ph idx="1"/>
          </p:nvPr>
        </p:nvSpPr>
        <p:spPr>
          <a:xfrm>
            <a:off x="457200" y="977717"/>
            <a:ext cx="3173506" cy="4525963"/>
          </a:xfrm>
        </p:spPr>
        <p:txBody>
          <a:bodyPr>
            <a:normAutofit fontScale="85000" lnSpcReduction="10000"/>
          </a:bodyPr>
          <a:lstStyle/>
          <a:p>
            <a:pPr>
              <a:lnSpc>
                <a:spcPct val="110000"/>
              </a:lnSpc>
              <a:spcBef>
                <a:spcPts val="0"/>
              </a:spcBef>
            </a:pPr>
            <a:r>
              <a:rPr lang="en-US" dirty="0"/>
              <a:t>Example</a:t>
            </a:r>
          </a:p>
          <a:p>
            <a:pPr lvl="1">
              <a:lnSpc>
                <a:spcPct val="110000"/>
              </a:lnSpc>
              <a:spcBef>
                <a:spcPts val="0"/>
              </a:spcBef>
            </a:pPr>
            <a:r>
              <a:rPr lang="en-US" dirty="0"/>
              <a:t>Demographer selects </a:t>
            </a:r>
            <a:br>
              <a:rPr lang="en-US" dirty="0"/>
            </a:br>
            <a:r>
              <a:rPr lang="en-US" dirty="0"/>
              <a:t>5 adult Americans</a:t>
            </a:r>
          </a:p>
          <a:p>
            <a:pPr lvl="2">
              <a:lnSpc>
                <a:spcPct val="110000"/>
              </a:lnSpc>
              <a:spcBef>
                <a:spcPts val="0"/>
              </a:spcBef>
            </a:pPr>
            <a:r>
              <a:rPr lang="en-US" i="1" dirty="0"/>
              <a:t>M</a:t>
            </a:r>
            <a:r>
              <a:rPr lang="en-US" dirty="0"/>
              <a:t> = 67.00″ and </a:t>
            </a:r>
            <a:r>
              <a:rPr lang="en-US" i="1" dirty="0"/>
              <a:t>s</a:t>
            </a:r>
            <a:r>
              <a:rPr lang="en-US" dirty="0"/>
              <a:t> = 4.18″</a:t>
            </a:r>
          </a:p>
          <a:p>
            <a:pPr lvl="2">
              <a:lnSpc>
                <a:spcPct val="110000"/>
              </a:lnSpc>
              <a:spcBef>
                <a:spcPts val="0"/>
              </a:spcBef>
            </a:pPr>
            <a:r>
              <a:rPr lang="en-US" dirty="0"/>
              <a:t>One member is 62”</a:t>
            </a:r>
          </a:p>
          <a:p>
            <a:pPr lvl="2">
              <a:lnSpc>
                <a:spcPct val="110000"/>
              </a:lnSpc>
              <a:spcBef>
                <a:spcPts val="0"/>
              </a:spcBef>
            </a:pPr>
            <a:r>
              <a:rPr lang="en-US" i="1" dirty="0"/>
              <a:t>z</a:t>
            </a:r>
            <a:r>
              <a:rPr lang="en-US" dirty="0"/>
              <a:t> score formula</a:t>
            </a:r>
          </a:p>
          <a:p>
            <a:pPr lvl="1">
              <a:lnSpc>
                <a:spcPct val="110000"/>
              </a:lnSpc>
              <a:spcBef>
                <a:spcPts val="0"/>
              </a:spcBef>
            </a:pPr>
            <a:r>
              <a:rPr lang="en-US" dirty="0"/>
              <a:t>See Table 4.1 for remaining </a:t>
            </a:r>
            <a:r>
              <a:rPr lang="en-US" i="1" dirty="0"/>
              <a:t>z</a:t>
            </a:r>
            <a:r>
              <a:rPr lang="en-US" dirty="0"/>
              <a:t> score calculations</a:t>
            </a:r>
          </a:p>
        </p:txBody>
      </p:sp>
      <p:sp>
        <p:nvSpPr>
          <p:cNvPr id="9" name="Rectangle 8">
            <a:extLst>
              <a:ext uri="{FF2B5EF4-FFF2-40B4-BE49-F238E27FC236}">
                <a16:creationId xmlns:a16="http://schemas.microsoft.com/office/drawing/2014/main" id="{8F9B38C3-BF87-4347-91FA-2E2E1E72E036}"/>
              </a:ext>
            </a:extLst>
          </p:cNvPr>
          <p:cNvSpPr/>
          <p:nvPr/>
        </p:nvSpPr>
        <p:spPr>
          <a:xfrm>
            <a:off x="3813262" y="1063942"/>
            <a:ext cx="5174528" cy="707886"/>
          </a:xfrm>
          <a:prstGeom prst="rect">
            <a:avLst/>
          </a:prstGeom>
        </p:spPr>
        <p:txBody>
          <a:bodyPr wrap="square">
            <a:spAutoFit/>
          </a:bodyPr>
          <a:lstStyle/>
          <a:p>
            <a:r>
              <a:rPr lang="en-US" sz="2000" dirty="0"/>
              <a:t>Heights of Five Americans, Expressed as Standard Scores</a:t>
            </a:r>
          </a:p>
        </p:txBody>
      </p:sp>
      <p:graphicFrame>
        <p:nvGraphicFramePr>
          <p:cNvPr id="10" name="Table 9">
            <a:extLst>
              <a:ext uri="{FF2B5EF4-FFF2-40B4-BE49-F238E27FC236}">
                <a16:creationId xmlns:a16="http://schemas.microsoft.com/office/drawing/2014/main" id="{5D6EA43A-2AC7-4375-9DA4-4AB1DB528548}"/>
              </a:ext>
            </a:extLst>
          </p:cNvPr>
          <p:cNvGraphicFramePr>
            <a:graphicFrameLocks noGrp="1"/>
          </p:cNvGraphicFramePr>
          <p:nvPr/>
        </p:nvGraphicFramePr>
        <p:xfrm>
          <a:off x="3813262" y="1771828"/>
          <a:ext cx="5041179" cy="2103120"/>
        </p:xfrm>
        <a:graphic>
          <a:graphicData uri="http://schemas.openxmlformats.org/drawingml/2006/table">
            <a:tbl>
              <a:tblPr firstRow="1" bandRow="1">
                <a:tableStyleId>{7DF18680-E054-41AD-8BC1-D1AEF772440D}</a:tableStyleId>
              </a:tblPr>
              <a:tblGrid>
                <a:gridCol w="1680393">
                  <a:extLst>
                    <a:ext uri="{9D8B030D-6E8A-4147-A177-3AD203B41FA5}">
                      <a16:colId xmlns:a16="http://schemas.microsoft.com/office/drawing/2014/main" val="20000"/>
                    </a:ext>
                  </a:extLst>
                </a:gridCol>
                <a:gridCol w="1680393">
                  <a:extLst>
                    <a:ext uri="{9D8B030D-6E8A-4147-A177-3AD203B41FA5}">
                      <a16:colId xmlns:a16="http://schemas.microsoft.com/office/drawing/2014/main" val="20001"/>
                    </a:ext>
                  </a:extLst>
                </a:gridCol>
                <a:gridCol w="1680393">
                  <a:extLst>
                    <a:ext uri="{9D8B030D-6E8A-4147-A177-3AD203B41FA5}">
                      <a16:colId xmlns:a16="http://schemas.microsoft.com/office/drawing/2014/main" val="20002"/>
                    </a:ext>
                  </a:extLst>
                </a:gridCol>
              </a:tblGrid>
              <a:tr h="0">
                <a:tc>
                  <a:txBody>
                    <a:bodyPr/>
                    <a:lstStyle/>
                    <a:p>
                      <a:pPr algn="ctr"/>
                      <a:r>
                        <a:rPr lang="en-US" sz="1200" dirty="0"/>
                        <a:t>Height (</a:t>
                      </a:r>
                      <a:r>
                        <a:rPr lang="en-US" sz="1200" i="1" dirty="0"/>
                        <a:t>X</a:t>
                      </a:r>
                      <a:r>
                        <a:rPr lang="en-US" sz="1200" dirty="0"/>
                        <a:t>)</a:t>
                      </a:r>
                    </a:p>
                  </a:txBody>
                  <a:tcPr/>
                </a:tc>
                <a:tc>
                  <a:txBody>
                    <a:bodyPr/>
                    <a:lstStyle/>
                    <a:p>
                      <a:pPr algn="ctr"/>
                      <a:r>
                        <a:rPr lang="en-US" sz="1200" dirty="0"/>
                        <a:t>Deviation Score </a:t>
                      </a:r>
                      <a:br>
                        <a:rPr lang="en-US" sz="1200" dirty="0"/>
                      </a:br>
                      <a:r>
                        <a:rPr lang="en-US" sz="1200" dirty="0"/>
                        <a:t>(</a:t>
                      </a: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dirty="0"/>
                        <a:t>)</a:t>
                      </a:r>
                    </a:p>
                  </a:txBody>
                  <a:tcPr/>
                </a:tc>
                <a:tc>
                  <a:txBody>
                    <a:bodyPr/>
                    <a:lstStyle/>
                    <a:p>
                      <a:pPr algn="ctr"/>
                      <a:r>
                        <a:rPr lang="en-US" sz="1200" i="1" dirty="0"/>
                        <a:t>z</a:t>
                      </a:r>
                      <a:r>
                        <a:rPr lang="en-US" sz="1200" dirty="0"/>
                        <a:t> Score </a:t>
                      </a:r>
                    </a:p>
                  </a:txBody>
                  <a:tcPr/>
                </a:tc>
                <a:extLst>
                  <a:ext uri="{0D108BD9-81ED-4DB2-BD59-A6C34878D82A}">
                    <a16:rowId xmlns:a16="http://schemas.microsoft.com/office/drawing/2014/main" val="10000"/>
                  </a:ext>
                </a:extLst>
              </a:tr>
              <a:tr h="0">
                <a:tc>
                  <a:txBody>
                    <a:bodyPr/>
                    <a:lstStyle/>
                    <a:p>
                      <a:pPr algn="ctr"/>
                      <a:r>
                        <a:rPr lang="en-US" sz="1200" dirty="0"/>
                        <a:t>62</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5.00</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1.20</a:t>
                      </a:r>
                    </a:p>
                  </a:txBody>
                  <a:tcPr/>
                </a:tc>
                <a:extLst>
                  <a:ext uri="{0D108BD9-81ED-4DB2-BD59-A6C34878D82A}">
                    <a16:rowId xmlns:a16="http://schemas.microsoft.com/office/drawing/2014/main" val="10001"/>
                  </a:ext>
                </a:extLst>
              </a:tr>
              <a:tr h="0">
                <a:tc>
                  <a:txBody>
                    <a:bodyPr/>
                    <a:lstStyle/>
                    <a:p>
                      <a:pPr algn="ctr"/>
                      <a:r>
                        <a:rPr lang="en-US" sz="1200" dirty="0"/>
                        <a:t>65</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2.00</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0.48</a:t>
                      </a:r>
                    </a:p>
                  </a:txBody>
                  <a:tcPr/>
                </a:tc>
                <a:extLst>
                  <a:ext uri="{0D108BD9-81ED-4DB2-BD59-A6C34878D82A}">
                    <a16:rowId xmlns:a16="http://schemas.microsoft.com/office/drawing/2014/main" val="10002"/>
                  </a:ext>
                </a:extLst>
              </a:tr>
              <a:tr h="0">
                <a:tc>
                  <a:txBody>
                    <a:bodyPr/>
                    <a:lstStyle/>
                    <a:p>
                      <a:pPr algn="ctr"/>
                      <a:r>
                        <a:rPr lang="en-US" sz="1200" dirty="0"/>
                        <a:t>66</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1.00</a:t>
                      </a:r>
                    </a:p>
                  </a:txBody>
                  <a:tcPr/>
                </a:tc>
                <a:tc>
                  <a:txBody>
                    <a:bodyPr/>
                    <a:lstStyle/>
                    <a:p>
                      <a:pPr algn="ctr"/>
                      <a:r>
                        <a:rPr lang="en-US" sz="1200" dirty="0">
                          <a:latin typeface="Arial" panose="020B0604020202020204" pitchFamily="34" charset="0"/>
                          <a:cs typeface="Arial" panose="020B0604020202020204" pitchFamily="34" charset="0"/>
                        </a:rPr>
                        <a:t>−</a:t>
                      </a:r>
                      <a:r>
                        <a:rPr lang="en-US" sz="1200" dirty="0"/>
                        <a:t>0.24</a:t>
                      </a:r>
                    </a:p>
                  </a:txBody>
                  <a:tcPr/>
                </a:tc>
                <a:extLst>
                  <a:ext uri="{0D108BD9-81ED-4DB2-BD59-A6C34878D82A}">
                    <a16:rowId xmlns:a16="http://schemas.microsoft.com/office/drawing/2014/main" val="10003"/>
                  </a:ext>
                </a:extLst>
              </a:tr>
              <a:tr h="0">
                <a:tc>
                  <a:txBody>
                    <a:bodyPr/>
                    <a:lstStyle/>
                    <a:p>
                      <a:pPr algn="ctr"/>
                      <a:r>
                        <a:rPr lang="en-US" sz="1200" dirty="0"/>
                        <a:t>69</a:t>
                      </a:r>
                    </a:p>
                  </a:txBody>
                  <a:tcPr/>
                </a:tc>
                <a:tc>
                  <a:txBody>
                    <a:bodyPr/>
                    <a:lstStyle/>
                    <a:p>
                      <a:pPr algn="ctr"/>
                      <a:r>
                        <a:rPr lang="en-US" sz="1200" dirty="0"/>
                        <a:t>2.00</a:t>
                      </a:r>
                    </a:p>
                  </a:txBody>
                  <a:tcPr/>
                </a:tc>
                <a:tc>
                  <a:txBody>
                    <a:bodyPr/>
                    <a:lstStyle/>
                    <a:p>
                      <a:pPr algn="ctr"/>
                      <a:r>
                        <a:rPr lang="en-US" sz="1200" dirty="0"/>
                        <a:t>0.48</a:t>
                      </a:r>
                    </a:p>
                  </a:txBody>
                  <a:tcPr/>
                </a:tc>
                <a:extLst>
                  <a:ext uri="{0D108BD9-81ED-4DB2-BD59-A6C34878D82A}">
                    <a16:rowId xmlns:a16="http://schemas.microsoft.com/office/drawing/2014/main" val="10004"/>
                  </a:ext>
                </a:extLst>
              </a:tr>
              <a:tr h="0">
                <a:tc>
                  <a:txBody>
                    <a:bodyPr/>
                    <a:lstStyle/>
                    <a:p>
                      <a:pPr algn="ctr"/>
                      <a:r>
                        <a:rPr lang="en-US" sz="1200" dirty="0"/>
                        <a:t>73</a:t>
                      </a:r>
                    </a:p>
                  </a:txBody>
                  <a:tcPr/>
                </a:tc>
                <a:tc>
                  <a:txBody>
                    <a:bodyPr/>
                    <a:lstStyle/>
                    <a:p>
                      <a:pPr algn="ctr"/>
                      <a:r>
                        <a:rPr lang="en-US" sz="1200" dirty="0"/>
                        <a:t>6.00</a:t>
                      </a:r>
                    </a:p>
                  </a:txBody>
                  <a:tcPr/>
                </a:tc>
                <a:tc>
                  <a:txBody>
                    <a:bodyPr/>
                    <a:lstStyle/>
                    <a:p>
                      <a:pPr algn="ctr"/>
                      <a:r>
                        <a:rPr lang="en-US" sz="1200" dirty="0"/>
                        <a:t>1.44</a:t>
                      </a:r>
                    </a:p>
                  </a:txBody>
                  <a:tcPr/>
                </a:tc>
                <a:extLst>
                  <a:ext uri="{0D108BD9-81ED-4DB2-BD59-A6C34878D82A}">
                    <a16:rowId xmlns:a16="http://schemas.microsoft.com/office/drawing/2014/main" val="10005"/>
                  </a:ext>
                </a:extLst>
              </a:tr>
              <a:tr h="0">
                <a:tc>
                  <a:txBody>
                    <a:bodyPr/>
                    <a:lstStyle/>
                    <a:p>
                      <a:pPr algn="ctr"/>
                      <a:endParaRPr lang="en-US" sz="1200"/>
                    </a:p>
                  </a:txBody>
                  <a:tcPr/>
                </a:tc>
                <a:tc>
                  <a:txBody>
                    <a:bodyPr/>
                    <a:lstStyle/>
                    <a:p>
                      <a:pPr algn="ct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62271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074920" cy="502602"/>
          </a:xfrm>
        </p:spPr>
        <p:txBody>
          <a:bodyPr>
            <a:normAutofit fontScale="90000"/>
          </a:bodyPr>
          <a:lstStyle/>
          <a:p>
            <a:r>
              <a:rPr lang="en-US" sz="4000" dirty="0"/>
              <a:t>Standard Scores (</a:t>
            </a:r>
            <a:r>
              <a:rPr lang="en-US" sz="4000" i="1" dirty="0"/>
              <a:t>z</a:t>
            </a:r>
            <a:r>
              <a:rPr lang="en-US" sz="4000" dirty="0"/>
              <a:t> Scores)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D6C80A96-321E-4342-BE11-B3C9C803F66D}"/>
              </a:ext>
            </a:extLst>
          </p:cNvPr>
          <p:cNvSpPr>
            <a:spLocks noGrp="1"/>
          </p:cNvSpPr>
          <p:nvPr>
            <p:ph idx="1"/>
          </p:nvPr>
        </p:nvSpPr>
        <p:spPr>
          <a:xfrm>
            <a:off x="304800" y="1066800"/>
            <a:ext cx="3467100" cy="5059363"/>
          </a:xfrm>
        </p:spPr>
        <p:txBody>
          <a:bodyPr/>
          <a:lstStyle/>
          <a:p>
            <a:pPr>
              <a:spcBef>
                <a:spcPts val="0"/>
              </a:spcBef>
            </a:pPr>
            <a:r>
              <a:rPr lang="en-US" dirty="0"/>
              <a:t>Example: Carlos is smart and extroverted:</a:t>
            </a:r>
          </a:p>
          <a:p>
            <a:pPr lvl="1">
              <a:spcBef>
                <a:spcPts val="0"/>
              </a:spcBef>
            </a:pPr>
            <a:r>
              <a:rPr lang="en-US" dirty="0"/>
              <a:t>Does Carlos have more intelligence or more extroversion?</a:t>
            </a:r>
          </a:p>
          <a:p>
            <a:pPr lvl="1">
              <a:spcBef>
                <a:spcPts val="0"/>
              </a:spcBef>
            </a:pPr>
            <a:r>
              <a:rPr lang="en-US" dirty="0"/>
              <a:t>Calculate </a:t>
            </a:r>
            <a:r>
              <a:rPr lang="en-US" i="1" dirty="0"/>
              <a:t>z</a:t>
            </a:r>
            <a:r>
              <a:rPr lang="en-US" dirty="0"/>
              <a:t> scores.</a:t>
            </a:r>
          </a:p>
        </p:txBody>
      </p:sp>
      <p:sp>
        <p:nvSpPr>
          <p:cNvPr id="12" name="Rectangle 11">
            <a:extLst>
              <a:ext uri="{FF2B5EF4-FFF2-40B4-BE49-F238E27FC236}">
                <a16:creationId xmlns:a16="http://schemas.microsoft.com/office/drawing/2014/main" id="{944B8D03-8685-489E-9838-44673988A24F}"/>
              </a:ext>
            </a:extLst>
          </p:cNvPr>
          <p:cNvSpPr/>
          <p:nvPr/>
        </p:nvSpPr>
        <p:spPr>
          <a:xfrm>
            <a:off x="4301185" y="1143000"/>
            <a:ext cx="4360215" cy="707886"/>
          </a:xfrm>
          <a:prstGeom prst="rect">
            <a:avLst/>
          </a:prstGeom>
        </p:spPr>
        <p:txBody>
          <a:bodyPr wrap="square">
            <a:spAutoFit/>
          </a:bodyPr>
          <a:lstStyle/>
          <a:p>
            <a:r>
              <a:rPr lang="en-US" sz="2000" dirty="0">
                <a:ea typeface="Arial" charset="0"/>
                <a:cs typeface="Arial" charset="0"/>
              </a:rPr>
              <a:t>Carlos’s Scores on an Extroversion Scale and an Intelligence Test</a:t>
            </a:r>
          </a:p>
        </p:txBody>
      </p:sp>
      <p:pic>
        <p:nvPicPr>
          <p:cNvPr id="13" name="Picture 12" descr="The figure is a graph of a distribution of Carlos's scores on extraversion scale and an intelligence test. When the extroversion and intelligence scores are transformed into a standard unit of measurement, z scores, it becomes clear that Carlos’s score on the extroversion scale is higher than his score on the intelligence test.&#10;As shown in Figure 4.3, Carlos deviates more from the mean in terms of extroversion than he does in terms of intelligence. His level of extroversion is more unusual than his level of intelligence.&#10;With the z scores, two different variables measured on two different scales can be compared in a statement like this, “Carlos is more above average in his level of extroversion than he is in his level of intelligence.” The comparison can be made because the scores have been standardized." title="Figure 4.3">
            <a:extLst>
              <a:ext uri="{FF2B5EF4-FFF2-40B4-BE49-F238E27FC236}">
                <a16:creationId xmlns:a16="http://schemas.microsoft.com/office/drawing/2014/main" id="{3530F8AD-3642-4F94-BAF0-35797958C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40" y="2159994"/>
            <a:ext cx="4790350" cy="2781951"/>
          </a:xfrm>
          <a:prstGeom prst="rect">
            <a:avLst/>
          </a:prstGeom>
        </p:spPr>
      </p:pic>
    </p:spTree>
    <p:extLst>
      <p:ext uri="{BB962C8B-B14F-4D97-AF65-F5344CB8AC3E}">
        <p14:creationId xmlns:p14="http://schemas.microsoft.com/office/powerpoint/2010/main" val="2007490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7193</TotalTime>
  <Words>2703</Words>
  <Application>Microsoft Office PowerPoint</Application>
  <PresentationFormat>On-screen Show (4:3)</PresentationFormat>
  <Paragraphs>403</Paragraphs>
  <Slides>37</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Cambria Math</vt:lpstr>
      <vt:lpstr>Office Theme</vt:lpstr>
      <vt:lpstr>Jingwei Wu, PhD</vt:lpstr>
      <vt:lpstr>Objectives </vt:lpstr>
      <vt:lpstr>Standard Scores (z Scores)</vt:lpstr>
      <vt:lpstr>Standard Scores (z Scores)</vt:lpstr>
      <vt:lpstr>Standard Scores (z Scores)</vt:lpstr>
      <vt:lpstr>Standard Scores (z Scores)</vt:lpstr>
      <vt:lpstr>Positive, Negative, and Zero z Scores</vt:lpstr>
      <vt:lpstr>Standard Scores (z Scores)</vt:lpstr>
      <vt:lpstr>Standard Scores (z Scores)</vt:lpstr>
      <vt:lpstr>Examples: How to Use Formula</vt:lpstr>
      <vt:lpstr>The Normal Distribution </vt:lpstr>
      <vt:lpstr>Not All Bell-Shaped Curves Are Normal Distributions</vt:lpstr>
      <vt:lpstr>Normal Distribution</vt:lpstr>
      <vt:lpstr>Percentage of Cases Falling in Each Standard Deviation</vt:lpstr>
      <vt:lpstr>Simplified Version of Normal Distribution</vt:lpstr>
      <vt:lpstr>Example: How Scores Range: ± 3 Standard Deviations</vt:lpstr>
      <vt:lpstr>Normal Distribution: “Naturally” Occurring</vt:lpstr>
      <vt:lpstr>Appendix Table 1: Area Under the Normal Distribution</vt:lpstr>
      <vt:lpstr>z Score Table</vt:lpstr>
      <vt:lpstr>Findings Under Area A/B Under the Curve </vt:lpstr>
      <vt:lpstr>Findings Under Area C/B Under the Curve </vt:lpstr>
      <vt:lpstr>Flowchart for Finding Areas Under the Normal Curve</vt:lpstr>
      <vt:lpstr>What Percentage of Cases Fall Above a z Score?</vt:lpstr>
      <vt:lpstr>What Percentage of Cases Fall from the Mean to a z Score?</vt:lpstr>
      <vt:lpstr>What Percentage of Cases Fall Below a z Score?</vt:lpstr>
      <vt:lpstr>Percentile Ranks</vt:lpstr>
      <vt:lpstr>Percentile Ranks</vt:lpstr>
      <vt:lpstr>Percentile Ranks</vt:lpstr>
      <vt:lpstr>Flowchart for Calculating z Scores from Percentile Ranks</vt:lpstr>
      <vt:lpstr>Percentile Ranks</vt:lpstr>
      <vt:lpstr>Percentile Ranks</vt:lpstr>
      <vt:lpstr>Normal Quantile Plots</vt:lpstr>
      <vt:lpstr>Probability</vt:lpstr>
      <vt:lpstr>Four Possible Outcomes for Two Coins Being Tossed</vt:lpstr>
      <vt:lpstr>Probabilities, Expressed as Proportions, for the Three Outcomes for Two Coins Being Tossed</vt:lpstr>
      <vt:lpstr>Finding z Scores Associated with Middle and Extreme Percentages</vt:lpstr>
      <vt:lpstr>Middle and Extreme Sections of the Normal Curve Associated with z scores of ±1.96</vt:lpstr>
    </vt:vector>
  </TitlesOfParts>
  <Company>Temple College of Public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Zachary R Haines</dc:creator>
  <cp:lastModifiedBy>Jingwei Wu</cp:lastModifiedBy>
  <cp:revision>195</cp:revision>
  <dcterms:created xsi:type="dcterms:W3CDTF">2017-03-29T19:08:32Z</dcterms:created>
  <dcterms:modified xsi:type="dcterms:W3CDTF">2020-08-14T02:41:27Z</dcterms:modified>
</cp:coreProperties>
</file>